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345" r:id="rId4"/>
    <p:sldId id="346" r:id="rId5"/>
    <p:sldId id="347" r:id="rId6"/>
    <p:sldId id="270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53" r:id="rId15"/>
    <p:sldId id="354" r:id="rId16"/>
    <p:sldId id="355" r:id="rId17"/>
    <p:sldId id="356" r:id="rId18"/>
    <p:sldId id="357" r:id="rId19"/>
    <p:sldId id="344" r:id="rId20"/>
    <p:sldId id="272" r:id="rId21"/>
    <p:sldId id="323" r:id="rId22"/>
    <p:sldId id="324" r:id="rId23"/>
    <p:sldId id="326" r:id="rId24"/>
    <p:sldId id="299" r:id="rId25"/>
    <p:sldId id="300" r:id="rId26"/>
    <p:sldId id="301" r:id="rId27"/>
    <p:sldId id="279" r:id="rId28"/>
    <p:sldId id="302" r:id="rId29"/>
    <p:sldId id="316" r:id="rId30"/>
    <p:sldId id="307" r:id="rId31"/>
    <p:sldId id="352" r:id="rId32"/>
    <p:sldId id="348" r:id="rId33"/>
    <p:sldId id="349" r:id="rId34"/>
    <p:sldId id="305" r:id="rId35"/>
    <p:sldId id="306" r:id="rId36"/>
    <p:sldId id="350" r:id="rId37"/>
    <p:sldId id="35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692"/>
  </p:normalViewPr>
  <p:slideViewPr>
    <p:cSldViewPr>
      <p:cViewPr varScale="1">
        <p:scale>
          <a:sx n="66" d="100"/>
          <a:sy n="66" d="100"/>
        </p:scale>
        <p:origin x="80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9" d="100"/>
        <a:sy n="69" d="100"/>
      </p:scale>
      <p:origin x="0" y="3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A9D10-B49E-470F-98BC-F5001D4AE9E4}" type="datetimeFigureOut">
              <a:rPr lang="en-US" smtClean="0"/>
              <a:t>5/7/18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81C7D-D69C-4761-A50B-624D3D8E0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3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4009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8997A2-02BC-4076-BF9E-875802A530AC}" type="slidenum">
              <a:rPr lang="en-US" sz="1200" smtClean="0"/>
              <a:pPr eaLnBrk="1" hangingPunct="1"/>
              <a:t>28</a:t>
            </a:fld>
            <a:endParaRPr lang="en-US" sz="1200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7008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735878-E8D6-419E-AAB3-530E82DAF416}" type="slidenum">
              <a:rPr lang="en-US" sz="1200" smtClean="0"/>
              <a:pPr eaLnBrk="1" hangingPunct="1"/>
              <a:t>30</a:t>
            </a:fld>
            <a:endParaRPr lang="en-US" sz="1200" smtClean="0"/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2574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90BE69-0464-4756-82DC-DC03BEB5B4AD}" type="slidenum">
              <a:rPr lang="en-US" sz="1200" smtClean="0"/>
              <a:pPr eaLnBrk="1" hangingPunct="1"/>
              <a:t>34</a:t>
            </a:fld>
            <a:endParaRPr lang="en-US" sz="1200" smtClean="0"/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2012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0FC654-EAC8-49FB-A7FD-72909BEA2122}" type="slidenum">
              <a:rPr lang="en-US" sz="1200" smtClean="0"/>
              <a:pPr eaLnBrk="1" hangingPunct="1"/>
              <a:t>35</a:t>
            </a:fld>
            <a:endParaRPr lang="en-US" sz="1200" smtClean="0"/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276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B9BACE-12AF-47F9-8927-E5C53EEE0521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/>
          <a:lstStyle/>
          <a:p>
            <a:pPr eaLnBrk="1" hangingPunct="1"/>
            <a:r>
              <a:rPr lang="el-GR" b="1" smtClean="0">
                <a:solidFill>
                  <a:srgbClr val="00AEF0"/>
                </a:solidFill>
                <a:cs typeface="Arial" pitchFamily="34" charset="0"/>
              </a:rPr>
              <a:t>Figure 19.3</a:t>
            </a:r>
          </a:p>
          <a:p>
            <a:pPr eaLnBrk="1" hangingPunct="1"/>
            <a:r>
              <a:rPr lang="el-GR" b="1" smtClean="0">
                <a:solidFill>
                  <a:srgbClr val="00AEF0"/>
                </a:solidFill>
                <a:cs typeface="Arial" pitchFamily="34" charset="0"/>
              </a:rPr>
              <a:t>Natural capital degradation: </a:t>
            </a:r>
            <a:r>
              <a:rPr lang="el-GR" smtClean="0">
                <a:solidFill>
                  <a:srgbClr val="292526"/>
                </a:solidFill>
                <a:cs typeface="Arial" pitchFamily="34" charset="0"/>
              </a:rPr>
              <a:t>sources and types of air pollutants. Human inputs of air pollutants may come from </a:t>
            </a:r>
            <a:r>
              <a:rPr lang="el-GR" i="1" smtClean="0">
                <a:solidFill>
                  <a:srgbClr val="292526"/>
                </a:solidFill>
                <a:cs typeface="Arial" pitchFamily="34" charset="0"/>
              </a:rPr>
              <a:t>mobile sources </a:t>
            </a:r>
            <a:r>
              <a:rPr lang="el-GR" smtClean="0">
                <a:solidFill>
                  <a:srgbClr val="292526"/>
                </a:solidFill>
                <a:cs typeface="Arial" pitchFamily="34" charset="0"/>
              </a:rPr>
              <a:t>(such as cars) and </a:t>
            </a:r>
            <a:r>
              <a:rPr lang="el-GR" i="1" smtClean="0">
                <a:solidFill>
                  <a:srgbClr val="292526"/>
                </a:solidFill>
                <a:cs typeface="Arial" pitchFamily="34" charset="0"/>
              </a:rPr>
              <a:t>stationary sources </a:t>
            </a:r>
            <a:r>
              <a:rPr lang="el-GR" smtClean="0">
                <a:solidFill>
                  <a:srgbClr val="292526"/>
                </a:solidFill>
                <a:cs typeface="Arial" pitchFamily="34" charset="0"/>
              </a:rPr>
              <a:t>(such as industrial and power plants). Some </a:t>
            </a:r>
            <a:r>
              <a:rPr lang="el-GR" i="1" smtClean="0">
                <a:solidFill>
                  <a:srgbClr val="292526"/>
                </a:solidFill>
                <a:cs typeface="Arial" pitchFamily="34" charset="0"/>
              </a:rPr>
              <a:t>primary air pollutants </a:t>
            </a:r>
            <a:r>
              <a:rPr lang="el-GR" smtClean="0">
                <a:solidFill>
                  <a:srgbClr val="292526"/>
                </a:solidFill>
                <a:cs typeface="Arial" pitchFamily="34" charset="0"/>
              </a:rPr>
              <a:t>may react with one another or with other chemicals in the air to form </a:t>
            </a:r>
            <a:r>
              <a:rPr lang="el-GR" i="1" smtClean="0">
                <a:solidFill>
                  <a:srgbClr val="292526"/>
                </a:solidFill>
                <a:cs typeface="Arial" pitchFamily="34" charset="0"/>
              </a:rPr>
              <a:t>secondary air pollutants.</a:t>
            </a:r>
            <a:endParaRPr lang="el-GR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17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3666C7-EF15-4FA3-9C47-2B3C2065E49C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2209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77A748-BEB7-4465-A4D7-74A7F3AEA532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4689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950BB6-B115-4205-ACE1-AC82CBD16D3D}" type="slidenum">
              <a:rPr lang="en-US" sz="1200" smtClean="0"/>
              <a:pPr eaLnBrk="1" hangingPunct="1"/>
              <a:t>23</a:t>
            </a:fld>
            <a:endParaRPr lang="en-US" sz="1200" smtClean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7277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62D526-121D-4983-98DE-A0023C5CB214}" type="slidenum">
              <a:rPr lang="en-US" sz="1200" smtClean="0"/>
              <a:pPr eaLnBrk="1" hangingPunct="1"/>
              <a:t>24</a:t>
            </a:fld>
            <a:endParaRPr lang="en-US" sz="1200" smtClean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5409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3162AA-4C21-4848-97FC-052FA1D2D237}" type="slidenum">
              <a:rPr lang="en-US" sz="1200" smtClean="0"/>
              <a:pPr eaLnBrk="1" hangingPunct="1"/>
              <a:t>25</a:t>
            </a:fld>
            <a:endParaRPr lang="en-US" sz="1200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9268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B81786-61B4-4D71-AB05-3FA541B78BAF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9347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17975F-7021-437C-BD8B-4C61C99C36DB}" type="slidenum">
              <a:rPr lang="en-US" sz="1200" smtClean="0"/>
              <a:pPr eaLnBrk="1" hangingPunct="1"/>
              <a:t>27</a:t>
            </a:fld>
            <a:endParaRPr lang="en-US" sz="1200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341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6A60-16A1-4746-8A08-E9ABF906561B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03BF-16CD-4BA7-816B-8705A5345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6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6A60-16A1-4746-8A08-E9ABF906561B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03BF-16CD-4BA7-816B-8705A5345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3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6A60-16A1-4746-8A08-E9ABF906561B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03BF-16CD-4BA7-816B-8705A5345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0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6A60-16A1-4746-8A08-E9ABF906561B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03BF-16CD-4BA7-816B-8705A5345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6A60-16A1-4746-8A08-E9ABF906561B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03BF-16CD-4BA7-816B-8705A5345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7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6A60-16A1-4746-8A08-E9ABF906561B}" type="datetimeFigureOut">
              <a:rPr lang="en-US" smtClean="0"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03BF-16CD-4BA7-816B-8705A5345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8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6A60-16A1-4746-8A08-E9ABF906561B}" type="datetimeFigureOut">
              <a:rPr lang="en-US" smtClean="0"/>
              <a:t>5/7/18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03BF-16CD-4BA7-816B-8705A5345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6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6A60-16A1-4746-8A08-E9ABF906561B}" type="datetimeFigureOut">
              <a:rPr lang="en-US" smtClean="0"/>
              <a:t>5/7/18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03BF-16CD-4BA7-816B-8705A5345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1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6A60-16A1-4746-8A08-E9ABF906561B}" type="datetimeFigureOut">
              <a:rPr lang="en-US" smtClean="0"/>
              <a:t>5/7/18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03BF-16CD-4BA7-816B-8705A5345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4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6A60-16A1-4746-8A08-E9ABF906561B}" type="datetimeFigureOut">
              <a:rPr lang="en-US" smtClean="0"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03BF-16CD-4BA7-816B-8705A5345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7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6A60-16A1-4746-8A08-E9ABF906561B}" type="datetimeFigureOut">
              <a:rPr lang="en-US" smtClean="0"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03BF-16CD-4BA7-816B-8705A5345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5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26A60-16A1-4746-8A08-E9ABF906561B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E03BF-16CD-4BA7-816B-8705A5345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3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pa.gov/indoor-air-quality-iaq/volatile-organic-compounds-impact-indoor-air-quality#Step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pa.gov/air/caa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ozonehole.com/ozonedestruction.htm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irnow.gov/" TargetMode="External"/><Relationship Id="rId3" Type="http://schemas.openxmlformats.org/officeDocument/2006/relationships/hyperlink" Target="http://www.chinaairdaily.com/#Beiji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denverchannel.com/news/local-news/coroner-doing-toxicology-tests-to-learn-how-father-son-died-in-tent-while-camping-in-maroon-bell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dc.gov/features/copoison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Air Pollution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Oxides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Source: Burning fossil fuels</a:t>
            </a:r>
          </a:p>
          <a:p>
            <a:r>
              <a:rPr lang="en-US" dirty="0" smtClean="0"/>
              <a:t>Human Health Effects</a:t>
            </a:r>
          </a:p>
          <a:p>
            <a:pPr lvl="1"/>
            <a:r>
              <a:rPr lang="en-US" dirty="0" smtClean="0"/>
              <a:t>Respiratory aggravation</a:t>
            </a:r>
          </a:p>
          <a:p>
            <a:pPr lvl="1"/>
            <a:endParaRPr lang="en-US" dirty="0"/>
          </a:p>
          <a:p>
            <a:r>
              <a:rPr lang="en-US" dirty="0" smtClean="0"/>
              <a:t>Environmental Effects</a:t>
            </a:r>
          </a:p>
          <a:p>
            <a:pPr lvl="1"/>
            <a:r>
              <a:rPr lang="en-US" dirty="0" smtClean="0"/>
              <a:t>Acid rain formation</a:t>
            </a:r>
          </a:p>
          <a:p>
            <a:pPr lvl="1"/>
            <a:r>
              <a:rPr lang="en-US" dirty="0" smtClean="0"/>
              <a:t>Adds nitrogen to coastal waters - eutrophication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Catalytic Converter</a:t>
            </a:r>
          </a:p>
          <a:p>
            <a:pPr marL="0" indent="0">
              <a:buNone/>
            </a:pPr>
            <a:r>
              <a:rPr lang="en-US" sz="1000" dirty="0"/>
              <a:t>http://mastermuffler.net/catalytic-converter/</a:t>
            </a:r>
            <a:endParaRPr lang="en-US" sz="1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362200"/>
            <a:ext cx="55245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07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Volatile Organic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Sources:</a:t>
            </a:r>
          </a:p>
          <a:p>
            <a:pPr lvl="1"/>
            <a:r>
              <a:rPr lang="en-US" dirty="0" smtClean="0"/>
              <a:t>Paint</a:t>
            </a:r>
          </a:p>
          <a:p>
            <a:pPr lvl="1"/>
            <a:r>
              <a:rPr lang="en-US" dirty="0" smtClean="0"/>
              <a:t>Pesticides</a:t>
            </a:r>
          </a:p>
          <a:p>
            <a:pPr lvl="1"/>
            <a:r>
              <a:rPr lang="en-US" dirty="0" smtClean="0"/>
              <a:t>Dry cleaning solutions </a:t>
            </a:r>
          </a:p>
          <a:p>
            <a:pPr lvl="1"/>
            <a:r>
              <a:rPr lang="en-US" dirty="0" smtClean="0"/>
              <a:t>Household cleaners</a:t>
            </a:r>
          </a:p>
          <a:p>
            <a:pPr lvl="1"/>
            <a:r>
              <a:rPr lang="en-US" dirty="0" smtClean="0"/>
              <a:t>aerosols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Human Health Effects:</a:t>
            </a:r>
          </a:p>
          <a:p>
            <a:pPr lvl="1"/>
            <a:r>
              <a:rPr lang="en-US" dirty="0"/>
              <a:t>Eye, nose and throat irritation</a:t>
            </a:r>
          </a:p>
          <a:p>
            <a:pPr lvl="1"/>
            <a:r>
              <a:rPr lang="en-US" dirty="0"/>
              <a:t>headaches, loss of coordination and nausea</a:t>
            </a:r>
          </a:p>
          <a:p>
            <a:pPr lvl="1"/>
            <a:r>
              <a:rPr lang="en-US" dirty="0"/>
              <a:t>damage to liver, kidney and central nervous system</a:t>
            </a:r>
          </a:p>
          <a:p>
            <a:pPr lvl="1"/>
            <a:r>
              <a:rPr lang="en-US" dirty="0" smtClean="0"/>
              <a:t>May be carcinogenic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9848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VOC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Effects:</a:t>
            </a:r>
          </a:p>
          <a:p>
            <a:pPr lvl="1"/>
            <a:r>
              <a:rPr lang="en-US" dirty="0" smtClean="0"/>
              <a:t>VOCs can form tropospheric ozone</a:t>
            </a:r>
          </a:p>
          <a:p>
            <a:pPr lvl="1"/>
            <a:endParaRPr lang="en-US" dirty="0"/>
          </a:p>
          <a:p>
            <a:r>
              <a:rPr lang="en-US" dirty="0" smtClean="0"/>
              <a:t>How to reduce your exposure:</a:t>
            </a:r>
          </a:p>
          <a:p>
            <a:pPr lvl="2"/>
            <a:r>
              <a:rPr lang="en-US" dirty="0" smtClean="0"/>
              <a:t>Use VOC free paints, cleaning solutions and dry cleaners</a:t>
            </a:r>
          </a:p>
          <a:p>
            <a:pPr lvl="2"/>
            <a:r>
              <a:rPr lang="en-US" dirty="0" smtClean="0"/>
              <a:t>Follow these guidelines set by the EPA: </a:t>
            </a:r>
            <a:r>
              <a:rPr lang="en-US" dirty="0" smtClean="0">
                <a:hlinkClick r:id="rId2"/>
              </a:rPr>
              <a:t>Reducing VOC exposure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7288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Small particles in the air</a:t>
            </a:r>
          </a:p>
          <a:p>
            <a:r>
              <a:rPr lang="en-US" dirty="0" smtClean="0"/>
              <a:t>The smaller the particulate, the more harmful it can be because they can get through our body’s natural defenses</a:t>
            </a:r>
          </a:p>
          <a:p>
            <a:r>
              <a:rPr lang="en-US" dirty="0" smtClean="0"/>
              <a:t>Symptoms:</a:t>
            </a:r>
          </a:p>
          <a:p>
            <a:pPr lvl="1"/>
            <a:r>
              <a:rPr lang="en-US" dirty="0" smtClean="0"/>
              <a:t>Eye, ear and throat irritation</a:t>
            </a:r>
          </a:p>
          <a:p>
            <a:pPr lvl="1"/>
            <a:r>
              <a:rPr lang="en-US" dirty="0" smtClean="0"/>
              <a:t>Coughing, shortness of breath</a:t>
            </a:r>
          </a:p>
          <a:p>
            <a:pPr lvl="1"/>
            <a:r>
              <a:rPr lang="en-US" dirty="0" smtClean="0"/>
              <a:t>Aggravation of heart and respiratory conditions</a:t>
            </a:r>
          </a:p>
          <a:p>
            <a:pPr lvl="1"/>
            <a:r>
              <a:rPr lang="en-US" dirty="0" smtClean="0"/>
              <a:t>Some particulates are carcinogenic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79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Techniques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Wet Scrubbers – removes particulates &amp; Sulfur oxides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17800"/>
            <a:ext cx="559117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335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Techniques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Electrostatic Precipitators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84" y="2895600"/>
            <a:ext cx="46101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60198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http://www.bbc.co.uk/schools/gcsebitesize/science/images/ph_elect28.gif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Techniques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Mechanical Filters</a:t>
            </a:r>
          </a:p>
          <a:p>
            <a:r>
              <a:rPr lang="en-US" dirty="0" smtClean="0"/>
              <a:t>Air filters like your furnace filter, car filter</a:t>
            </a:r>
          </a:p>
          <a:p>
            <a:r>
              <a:rPr lang="en-US" dirty="0" smtClean="0"/>
              <a:t>Remove particulates from the air.  Particulates removes depends on the quality of the filter.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Techniques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/>
          <a:lstStyle/>
          <a:p>
            <a:r>
              <a:rPr lang="en-US" dirty="0" smtClean="0"/>
              <a:t>After-burners – used for VOCs and </a:t>
            </a:r>
            <a:r>
              <a:rPr lang="en-US" dirty="0" err="1" smtClean="0"/>
              <a:t>particlute</a:t>
            </a:r>
            <a:r>
              <a:rPr lang="en-US" dirty="0" smtClean="0"/>
              <a:t> pollution control</a:t>
            </a:r>
          </a:p>
          <a:p>
            <a:r>
              <a:rPr lang="en-US" dirty="0" smtClean="0"/>
              <a:t>Breaks down the molecular structure into CO2 and Water Vapor</a:t>
            </a:r>
          </a:p>
          <a:p>
            <a:r>
              <a:rPr lang="en-US" dirty="0" smtClean="0"/>
              <a:t>Used often for Methane (CH4)</a:t>
            </a:r>
          </a:p>
          <a:p>
            <a:r>
              <a:rPr lang="en-US" dirty="0" smtClean="0"/>
              <a:t>May be used for energy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04396"/>
            <a:ext cx="3524250" cy="233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5715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http://depts.washington.edu/centc/research_methane.htm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Pollutants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Formed when primary pollutants undergo a chemical change</a:t>
            </a:r>
          </a:p>
          <a:p>
            <a:endParaRPr lang="en-US" dirty="0"/>
          </a:p>
          <a:p>
            <a:r>
              <a:rPr lang="en-US" dirty="0" smtClean="0"/>
              <a:t>Examples: ozone, sulfuric acid, aldehydes, PANS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Air Pollutants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Nitrogen Oxides</a:t>
            </a:r>
          </a:p>
          <a:p>
            <a:r>
              <a:rPr lang="en-US" dirty="0" smtClean="0"/>
              <a:t>Carbon Oxides</a:t>
            </a:r>
          </a:p>
          <a:p>
            <a:r>
              <a:rPr lang="en-US" dirty="0" smtClean="0"/>
              <a:t>Sulfur Oxides</a:t>
            </a:r>
          </a:p>
          <a:p>
            <a:r>
              <a:rPr lang="en-US" dirty="0" smtClean="0"/>
              <a:t>Particulates</a:t>
            </a:r>
          </a:p>
          <a:p>
            <a:r>
              <a:rPr lang="en-US" dirty="0" smtClean="0"/>
              <a:t>Ozone</a:t>
            </a:r>
          </a:p>
          <a:p>
            <a:r>
              <a:rPr lang="en-US" dirty="0" smtClean="0"/>
              <a:t>PANS</a:t>
            </a:r>
          </a:p>
          <a:p>
            <a:r>
              <a:rPr lang="en-US" dirty="0" smtClean="0"/>
              <a:t>Volatile Organic Compounds (VOCs)</a:t>
            </a:r>
          </a:p>
          <a:p>
            <a:r>
              <a:rPr lang="en-US" dirty="0" smtClean="0"/>
              <a:t>Radon (Indoor air pollutant)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19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479425"/>
            <a:ext cx="8964612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	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7662863" y="6562725"/>
            <a:ext cx="148113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/>
          <a:lstStyle/>
          <a:p>
            <a:pPr algn="r" defTabSz="820738" eaLnBrk="0" hangingPunct="0">
              <a:spcBef>
                <a:spcPct val="0"/>
              </a:spcBef>
            </a:pPr>
            <a:r>
              <a:rPr lang="en-US" sz="1400" b="1">
                <a:latin typeface="Arial" pitchFamily="34" charset="0"/>
                <a:ea typeface="MS PGothic" pitchFamily="34" charset="-128"/>
              </a:rPr>
              <a:t>Fig. 19-3, p. 442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276600" y="852488"/>
            <a:ext cx="220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Primary Pollutants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481388" y="155575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CO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062413" y="1555750"/>
            <a:ext cx="723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CO</a:t>
            </a:r>
            <a:r>
              <a:rPr lang="en-US" sz="1800" b="1" baseline="-25000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2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324600" y="1538288"/>
            <a:ext cx="2527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Secondary Pollutants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3181350" y="1895475"/>
            <a:ext cx="70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SO</a:t>
            </a:r>
            <a:r>
              <a:rPr lang="en-US" sz="1800" b="1" baseline="-25000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2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779838" y="1895475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NO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4379913" y="1895475"/>
            <a:ext cx="723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NO</a:t>
            </a:r>
            <a:r>
              <a:rPr lang="en-US" sz="1800" b="1" baseline="-25000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2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181350" y="2160588"/>
            <a:ext cx="231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Most hydrocarbons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7062788" y="2122488"/>
            <a:ext cx="709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SO</a:t>
            </a:r>
            <a:r>
              <a:rPr lang="en-US" sz="1800" b="1" baseline="-25000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3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2819400" y="2590800"/>
            <a:ext cx="32004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Most suspended particles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6691313" y="2452688"/>
            <a:ext cx="88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HNO</a:t>
            </a:r>
            <a:r>
              <a:rPr lang="en-US" sz="1800" b="1" baseline="-25000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3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6497638" y="2708275"/>
            <a:ext cx="977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H</a:t>
            </a:r>
            <a:r>
              <a:rPr lang="en-US" sz="1800" b="1" baseline="-25000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2</a:t>
            </a: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O</a:t>
            </a:r>
            <a:r>
              <a:rPr lang="en-US" sz="1800" b="1" baseline="-25000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2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7169150" y="2708275"/>
            <a:ext cx="55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O</a:t>
            </a:r>
            <a:r>
              <a:rPr lang="en-US" sz="1800" b="1" baseline="-25000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3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7627938" y="2708275"/>
            <a:ext cx="800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PANs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5867400" y="30480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Most NO</a:t>
            </a:r>
            <a:r>
              <a:rPr lang="en-US" sz="1800" b="1" baseline="-25000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3</a:t>
            </a:r>
            <a:r>
              <a:rPr lang="en-US" sz="1800" b="1" baseline="30000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–</a:t>
            </a: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 and SO</a:t>
            </a:r>
            <a:r>
              <a:rPr lang="en-US" sz="1800" b="1" baseline="-25000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4</a:t>
            </a:r>
            <a:r>
              <a:rPr lang="en-US" sz="1800" b="1" baseline="30000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2–</a:t>
            </a: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 salts</a:t>
            </a: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76200" y="3429000"/>
            <a:ext cx="109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Sources</a:t>
            </a: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1963738" y="3427413"/>
            <a:ext cx="977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Natural</a:t>
            </a:r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3657600" y="3427413"/>
            <a:ext cx="1308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Stationary</a:t>
            </a: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1752600" y="51196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Mobile</a:t>
            </a:r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7480300" y="2452688"/>
            <a:ext cx="901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H</a:t>
            </a:r>
            <a:r>
              <a:rPr lang="en-US" sz="1800" b="1" baseline="-25000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3</a:t>
            </a:r>
            <a:r>
              <a:rPr lang="en-US" sz="1800" b="1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SO</a:t>
            </a:r>
            <a:r>
              <a:rPr lang="en-US" sz="1800" b="1" baseline="-25000">
                <a:solidFill>
                  <a:srgbClr val="292425"/>
                </a:solidFill>
                <a:latin typeface="Arial" pitchFamily="34" charset="0"/>
                <a:ea typeface="MS PGothic" pitchFamily="34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490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763000" cy="1684338"/>
          </a:xfrm>
        </p:spPr>
        <p:txBody>
          <a:bodyPr/>
          <a:lstStyle/>
          <a:p>
            <a:r>
              <a:rPr lang="en-US" smtClean="0"/>
              <a:t>Sunlight plus Cars Equals Photochemical Smog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4572000"/>
            <a:ext cx="8734425" cy="22860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28800"/>
            <a:ext cx="8915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9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1" descr="19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333875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763000" cy="1684338"/>
          </a:xfrm>
        </p:spPr>
        <p:txBody>
          <a:bodyPr/>
          <a:lstStyle/>
          <a:p>
            <a:r>
              <a:rPr lang="en-US" smtClean="0"/>
              <a:t>Sunlight plus Cars Equals Photochemical Smog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5129213" y="2124075"/>
            <a:ext cx="3633787" cy="3756025"/>
          </a:xfrm>
        </p:spPr>
        <p:txBody>
          <a:bodyPr>
            <a:normAutofit fontScale="92500"/>
          </a:bodyPr>
          <a:lstStyle/>
          <a:p>
            <a:r>
              <a:rPr lang="en-US" smtClean="0"/>
              <a:t>Mexico City is one of the many cities in sunny, warm, dry climates with many motor vehicles that suffer from photochemical smog.</a:t>
            </a:r>
          </a:p>
        </p:txBody>
      </p:sp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7620000" y="6540500"/>
            <a:ext cx="1419225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pitchFamily="1" charset="-128"/>
              </a:rPr>
              <a:t>Figure 19-4</a:t>
            </a:r>
          </a:p>
        </p:txBody>
      </p:sp>
    </p:spTree>
    <p:extLst>
      <p:ext uri="{BB962C8B-B14F-4D97-AF65-F5344CB8AC3E}">
        <p14:creationId xmlns:p14="http://schemas.microsoft.com/office/powerpoint/2010/main" val="3843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1" descr="19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066800"/>
            <a:ext cx="8964613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 smtClean="0"/>
              <a:t>Temperature Inversions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1062038" y="3733800"/>
            <a:ext cx="7769225" cy="214630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Cold, cloudy weather in a valley surrounded by mountains can trap air pollutants (left).</a:t>
            </a:r>
          </a:p>
          <a:p>
            <a:r>
              <a:rPr lang="en-US" smtClean="0"/>
              <a:t>Areas with sunny climate, light winds, mountains on three sides and an ocean on the other (right) are susceptible to inversions.</a:t>
            </a: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7620000" y="6540500"/>
            <a:ext cx="1419225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pitchFamily="1" charset="-128"/>
              </a:rPr>
              <a:t>Figure 19-5</a:t>
            </a:r>
          </a:p>
        </p:txBody>
      </p:sp>
    </p:spTree>
    <p:extLst>
      <p:ext uri="{BB962C8B-B14F-4D97-AF65-F5344CB8AC3E}">
        <p14:creationId xmlns:p14="http://schemas.microsoft.com/office/powerpoint/2010/main" val="16548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smtClean="0"/>
              <a:t>INDOOR AIR POLLUTION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828800"/>
            <a:ext cx="8734425" cy="5257800"/>
          </a:xfrm>
        </p:spPr>
        <p:txBody>
          <a:bodyPr/>
          <a:lstStyle/>
          <a:p>
            <a:r>
              <a:rPr lang="en-US" smtClean="0"/>
              <a:t>Indoor air pollution usually is a greater threat to human health than outdoor air pollution.</a:t>
            </a:r>
          </a:p>
          <a:p>
            <a:r>
              <a:rPr lang="en-US" smtClean="0"/>
              <a:t>According to the EPA, the four most dangerous indoor air pollutants in developed countries are:</a:t>
            </a:r>
          </a:p>
          <a:p>
            <a:pPr lvl="1"/>
            <a:r>
              <a:rPr lang="en-US" smtClean="0"/>
              <a:t>Tobacco smoke.</a:t>
            </a:r>
          </a:p>
          <a:p>
            <a:pPr lvl="1"/>
            <a:r>
              <a:rPr lang="en-US" smtClean="0"/>
              <a:t>Formaldehyde.</a:t>
            </a:r>
          </a:p>
          <a:p>
            <a:pPr lvl="1"/>
            <a:r>
              <a:rPr lang="en-US" smtClean="0"/>
              <a:t>Radioactive radon-222 gas.</a:t>
            </a:r>
          </a:p>
          <a:p>
            <a:pPr lvl="1"/>
            <a:r>
              <a:rPr lang="en-US" smtClean="0"/>
              <a:t>Very small fine and ultrafine particles.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40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15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8175"/>
            <a:ext cx="81534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1300163" cy="346075"/>
          </a:xfrm>
          <a:prstGeom prst="rect">
            <a:avLst/>
          </a:prstGeom>
          <a:solidFill>
            <a:srgbClr val="FFFDD6"/>
          </a:solidFill>
          <a:ln w="9525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Chloroform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6781800" y="3581400"/>
            <a:ext cx="1752600" cy="346075"/>
          </a:xfrm>
          <a:prstGeom prst="rect">
            <a:avLst/>
          </a:prstGeom>
          <a:solidFill>
            <a:srgbClr val="FFFDD6"/>
          </a:solidFill>
          <a:ln w="9525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Benzo-</a:t>
            </a:r>
            <a:r>
              <a:rPr lang="en-US" sz="1600" b="1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a</a:t>
            </a:r>
            <a:r>
              <a:rPr lang="en-US" sz="16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-pyrene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6992938" y="2473325"/>
            <a:ext cx="1046162" cy="346075"/>
          </a:xfrm>
          <a:prstGeom prst="rect">
            <a:avLst/>
          </a:prstGeom>
          <a:solidFill>
            <a:srgbClr val="FFFDD6"/>
          </a:solidFill>
          <a:ln w="9525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Styrene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6992938" y="5338763"/>
            <a:ext cx="1376362" cy="346075"/>
          </a:xfrm>
          <a:prstGeom prst="rect">
            <a:avLst/>
          </a:prstGeom>
          <a:solidFill>
            <a:srgbClr val="FFFDD6"/>
          </a:solidFill>
          <a:ln w="9525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Radon-222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4548188" y="6324600"/>
            <a:ext cx="2068512" cy="346075"/>
          </a:xfrm>
          <a:prstGeom prst="rect">
            <a:avLst/>
          </a:prstGeom>
          <a:solidFill>
            <a:srgbClr val="FFFDD6"/>
          </a:solidFill>
          <a:ln w="9525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Methylene Chloride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5410200" y="5338763"/>
            <a:ext cx="1143000" cy="590550"/>
          </a:xfrm>
          <a:prstGeom prst="rect">
            <a:avLst/>
          </a:prstGeom>
          <a:solidFill>
            <a:srgbClr val="FFFDD6"/>
          </a:solidFill>
          <a:ln w="9525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Tobacco Smoke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2057400" y="6324600"/>
            <a:ext cx="2244725" cy="346075"/>
          </a:xfrm>
          <a:prstGeom prst="rect">
            <a:avLst/>
          </a:prstGeom>
          <a:solidFill>
            <a:srgbClr val="FFFDD6"/>
          </a:solidFill>
          <a:ln w="9525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Carbon Monoxide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457200" y="5638800"/>
            <a:ext cx="1108075" cy="346075"/>
          </a:xfrm>
          <a:prstGeom prst="rect">
            <a:avLst/>
          </a:prstGeom>
          <a:solidFill>
            <a:srgbClr val="FFFDD6"/>
          </a:solidFill>
          <a:ln w="9525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Asbestos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457200" y="2695575"/>
            <a:ext cx="1308100" cy="590550"/>
          </a:xfrm>
          <a:prstGeom prst="rect">
            <a:avLst/>
          </a:prstGeom>
          <a:solidFill>
            <a:srgbClr val="FFFDD6"/>
          </a:solidFill>
          <a:ln w="9525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Nitrogen Oxides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457200" y="1778000"/>
            <a:ext cx="1536700" cy="527050"/>
          </a:xfrm>
          <a:prstGeom prst="rect">
            <a:avLst/>
          </a:prstGeom>
          <a:solidFill>
            <a:srgbClr val="FFFDD6"/>
          </a:solidFill>
          <a:ln w="9525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1, 1, 1-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Trichloroethane</a:t>
            </a:r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>
            <a:off x="1760538" y="1143000"/>
            <a:ext cx="1439862" cy="1676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1997075" y="2057400"/>
            <a:ext cx="53340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 flipH="1" flipV="1">
            <a:off x="1768475" y="3048000"/>
            <a:ext cx="342900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 flipH="1" flipV="1">
            <a:off x="1768475" y="3048000"/>
            <a:ext cx="4495800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flipV="1">
            <a:off x="1828800" y="4572000"/>
            <a:ext cx="7620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457200" y="4495800"/>
            <a:ext cx="1346200" cy="346075"/>
          </a:xfrm>
          <a:prstGeom prst="rect">
            <a:avLst/>
          </a:prstGeom>
          <a:solidFill>
            <a:srgbClr val="FFFDD6"/>
          </a:solidFill>
          <a:ln w="9525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Particulates</a:t>
            </a:r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 flipH="1" flipV="1">
            <a:off x="1828800" y="4648200"/>
            <a:ext cx="16764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88" name="Line 20"/>
          <p:cNvSpPr>
            <a:spLocks noChangeShapeType="1"/>
          </p:cNvSpPr>
          <p:nvPr/>
        </p:nvSpPr>
        <p:spPr bwMode="auto">
          <a:xfrm flipH="1">
            <a:off x="1574800" y="5097463"/>
            <a:ext cx="863600" cy="6270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89" name="Line 21"/>
          <p:cNvSpPr>
            <a:spLocks noChangeShapeType="1"/>
          </p:cNvSpPr>
          <p:nvPr/>
        </p:nvSpPr>
        <p:spPr bwMode="auto">
          <a:xfrm flipH="1">
            <a:off x="1563688" y="4837113"/>
            <a:ext cx="1600200" cy="990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90" name="Line 22"/>
          <p:cNvSpPr>
            <a:spLocks noChangeShapeType="1"/>
          </p:cNvSpPr>
          <p:nvPr/>
        </p:nvSpPr>
        <p:spPr bwMode="auto">
          <a:xfrm>
            <a:off x="2667000" y="5943600"/>
            <a:ext cx="7620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91" name="Line 23"/>
          <p:cNvSpPr>
            <a:spLocks noChangeShapeType="1"/>
          </p:cNvSpPr>
          <p:nvPr/>
        </p:nvSpPr>
        <p:spPr bwMode="auto">
          <a:xfrm flipH="1">
            <a:off x="2895600" y="3429000"/>
            <a:ext cx="2133600" cy="2895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92" name="Line 24"/>
          <p:cNvSpPr>
            <a:spLocks noChangeShapeType="1"/>
          </p:cNvSpPr>
          <p:nvPr/>
        </p:nvSpPr>
        <p:spPr bwMode="auto">
          <a:xfrm flipH="1">
            <a:off x="3276600" y="4495800"/>
            <a:ext cx="3048000" cy="1828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93" name="Line 25"/>
          <p:cNvSpPr>
            <a:spLocks noChangeShapeType="1"/>
          </p:cNvSpPr>
          <p:nvPr/>
        </p:nvSpPr>
        <p:spPr bwMode="auto">
          <a:xfrm>
            <a:off x="4648200" y="5943600"/>
            <a:ext cx="22860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94" name="Line 26"/>
          <p:cNvSpPr>
            <a:spLocks noChangeShapeType="1"/>
          </p:cNvSpPr>
          <p:nvPr/>
        </p:nvSpPr>
        <p:spPr bwMode="auto">
          <a:xfrm>
            <a:off x="4648200" y="4495800"/>
            <a:ext cx="838200" cy="838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95" name="Line 27"/>
          <p:cNvSpPr>
            <a:spLocks noChangeShapeType="1"/>
          </p:cNvSpPr>
          <p:nvPr/>
        </p:nvSpPr>
        <p:spPr bwMode="auto">
          <a:xfrm flipV="1">
            <a:off x="6477000" y="3946525"/>
            <a:ext cx="53340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96" name="Line 28"/>
          <p:cNvSpPr>
            <a:spLocks noChangeShapeType="1"/>
          </p:cNvSpPr>
          <p:nvPr/>
        </p:nvSpPr>
        <p:spPr bwMode="auto">
          <a:xfrm flipV="1">
            <a:off x="4665663" y="3810000"/>
            <a:ext cx="2116137" cy="642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97" name="Line 29"/>
          <p:cNvSpPr>
            <a:spLocks noChangeShapeType="1"/>
          </p:cNvSpPr>
          <p:nvPr/>
        </p:nvSpPr>
        <p:spPr bwMode="auto">
          <a:xfrm flipV="1">
            <a:off x="6324600" y="2819400"/>
            <a:ext cx="76200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98" name="Line 30"/>
          <p:cNvSpPr>
            <a:spLocks noChangeShapeType="1"/>
          </p:cNvSpPr>
          <p:nvPr/>
        </p:nvSpPr>
        <p:spPr bwMode="auto">
          <a:xfrm flipV="1">
            <a:off x="5486400" y="1600200"/>
            <a:ext cx="1752600" cy="2438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99" name="Line 31"/>
          <p:cNvSpPr>
            <a:spLocks noChangeShapeType="1"/>
          </p:cNvSpPr>
          <p:nvPr/>
        </p:nvSpPr>
        <p:spPr bwMode="auto">
          <a:xfrm flipV="1">
            <a:off x="4953000" y="1676400"/>
            <a:ext cx="2209800" cy="2133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4000" name="Text Box 32"/>
          <p:cNvSpPr txBox="1">
            <a:spLocks noChangeArrowheads="1"/>
          </p:cNvSpPr>
          <p:nvPr/>
        </p:nvSpPr>
        <p:spPr bwMode="auto">
          <a:xfrm>
            <a:off x="6992938" y="1338263"/>
            <a:ext cx="1617662" cy="346075"/>
          </a:xfrm>
          <a:prstGeom prst="rect">
            <a:avLst/>
          </a:prstGeom>
          <a:solidFill>
            <a:srgbClr val="FFFDD6"/>
          </a:solidFill>
          <a:ln w="9525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Formaldehyde</a:t>
            </a:r>
          </a:p>
        </p:txBody>
      </p:sp>
      <p:sp>
        <p:nvSpPr>
          <p:cNvPr id="84001" name="Line 33"/>
          <p:cNvSpPr>
            <a:spLocks noChangeShapeType="1"/>
          </p:cNvSpPr>
          <p:nvPr/>
        </p:nvSpPr>
        <p:spPr bwMode="auto">
          <a:xfrm flipV="1">
            <a:off x="4876800" y="1676400"/>
            <a:ext cx="152400" cy="1143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4002" name="Text Box 34"/>
          <p:cNvSpPr txBox="1">
            <a:spLocks noChangeArrowheads="1"/>
          </p:cNvSpPr>
          <p:nvPr/>
        </p:nvSpPr>
        <p:spPr bwMode="auto">
          <a:xfrm>
            <a:off x="4114800" y="1338263"/>
            <a:ext cx="2463800" cy="346075"/>
          </a:xfrm>
          <a:prstGeom prst="rect">
            <a:avLst/>
          </a:prstGeom>
          <a:solidFill>
            <a:srgbClr val="FFFDD6"/>
          </a:solidFill>
          <a:ln w="9525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Tetrachloroethylene</a:t>
            </a:r>
          </a:p>
        </p:txBody>
      </p:sp>
      <p:sp>
        <p:nvSpPr>
          <p:cNvPr id="84003" name="Line 35"/>
          <p:cNvSpPr>
            <a:spLocks noChangeShapeType="1"/>
          </p:cNvSpPr>
          <p:nvPr/>
        </p:nvSpPr>
        <p:spPr bwMode="auto">
          <a:xfrm flipH="1" flipV="1">
            <a:off x="3200400" y="1143000"/>
            <a:ext cx="1600200" cy="1600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4004" name="Line 36"/>
          <p:cNvSpPr>
            <a:spLocks noChangeShapeType="1"/>
          </p:cNvSpPr>
          <p:nvPr/>
        </p:nvSpPr>
        <p:spPr bwMode="auto">
          <a:xfrm flipH="1" flipV="1">
            <a:off x="3048000" y="1143000"/>
            <a:ext cx="990600" cy="1752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4005" name="Text Box 37"/>
          <p:cNvSpPr txBox="1">
            <a:spLocks noChangeArrowheads="1"/>
          </p:cNvSpPr>
          <p:nvPr/>
        </p:nvSpPr>
        <p:spPr bwMode="auto">
          <a:xfrm>
            <a:off x="2209800" y="838200"/>
            <a:ext cx="2362200" cy="314325"/>
          </a:xfrm>
          <a:prstGeom prst="rect">
            <a:avLst/>
          </a:prstGeom>
          <a:solidFill>
            <a:srgbClr val="FFFDD6"/>
          </a:solidFill>
          <a:ln w="9525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Para-dichlorobenzene</a:t>
            </a:r>
          </a:p>
        </p:txBody>
      </p:sp>
      <p:sp>
        <p:nvSpPr>
          <p:cNvPr id="84006" name="Rectangle 38"/>
          <p:cNvSpPr>
            <a:spLocks noChangeArrowheads="1"/>
          </p:cNvSpPr>
          <p:nvPr/>
        </p:nvSpPr>
        <p:spPr bwMode="auto">
          <a:xfrm>
            <a:off x="7564438" y="6562725"/>
            <a:ext cx="15795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/>
          <a:lstStyle/>
          <a:p>
            <a:pPr algn="r" defTabSz="820738" eaLnBrk="0" hangingPunct="0"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Fig. 19-11, p. 453</a:t>
            </a:r>
          </a:p>
        </p:txBody>
      </p:sp>
    </p:spTree>
    <p:extLst>
      <p:ext uri="{BB962C8B-B14F-4D97-AF65-F5344CB8AC3E}">
        <p14:creationId xmlns:p14="http://schemas.microsoft.com/office/powerpoint/2010/main" val="39897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1" descr="19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3845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INDOOR AIR POLLUTION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451350" y="1766888"/>
            <a:ext cx="4379913" cy="4113212"/>
          </a:xfrm>
        </p:spPr>
        <p:txBody>
          <a:bodyPr>
            <a:normAutofit fontScale="92500"/>
          </a:bodyPr>
          <a:lstStyle/>
          <a:p>
            <a:r>
              <a:rPr lang="en-US" smtClean="0"/>
              <a:t>Household dust mites that feed on human skin and dust, live in materials such as bedding and furniture fabrics.</a:t>
            </a:r>
          </a:p>
          <a:p>
            <a:pPr lvl="1"/>
            <a:r>
              <a:rPr lang="en-US" smtClean="0"/>
              <a:t>Can cause asthma attacks and allergic reactions in some people.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7543800" y="6540500"/>
            <a:ext cx="1495425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pitchFamily="1" charset="-128"/>
              </a:rPr>
              <a:t>Figure 19-12</a:t>
            </a:r>
          </a:p>
        </p:txBody>
      </p:sp>
    </p:spTree>
    <p:extLst>
      <p:ext uri="{BB962C8B-B14F-4D97-AF65-F5344CB8AC3E}">
        <p14:creationId xmlns:p14="http://schemas.microsoft.com/office/powerpoint/2010/main" val="21959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b="1" i="1" dirty="0" smtClean="0">
                <a:solidFill>
                  <a:schemeClr val="hlink"/>
                </a:solidFill>
              </a:rPr>
              <a:t>Radon (Rn)</a:t>
            </a:r>
            <a:r>
              <a:rPr lang="en-US" dirty="0" smtClean="0"/>
              <a:t>:</a:t>
            </a:r>
            <a:endParaRPr lang="en-US" b="1" i="1" dirty="0" smtClean="0"/>
          </a:p>
          <a:p>
            <a:pPr lvl="1"/>
            <a:r>
              <a:rPr lang="en-US" dirty="0" smtClean="0"/>
              <a:t>Is a naturally occurring radioactive gas found in some types of soil and rock.</a:t>
            </a:r>
          </a:p>
          <a:p>
            <a:pPr lvl="1"/>
            <a:r>
              <a:rPr lang="en-US" dirty="0" smtClean="0"/>
              <a:t>It can seep into homes and buildings sitting above such deposits.</a:t>
            </a:r>
          </a:p>
          <a:p>
            <a:pPr lvl="1"/>
            <a:r>
              <a:rPr lang="en-US" dirty="0" smtClean="0"/>
              <a:t>Long-term exposure can lead to radiation induced cancer</a:t>
            </a:r>
          </a:p>
        </p:txBody>
      </p:sp>
    </p:spTree>
    <p:extLst>
      <p:ext uri="{BB962C8B-B14F-4D97-AF65-F5344CB8AC3E}">
        <p14:creationId xmlns:p14="http://schemas.microsoft.com/office/powerpoint/2010/main" val="4493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1" descr="19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47005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-152400"/>
            <a:ext cx="8763000" cy="1139825"/>
          </a:xfrm>
        </p:spPr>
        <p:txBody>
          <a:bodyPr/>
          <a:lstStyle/>
          <a:p>
            <a:r>
              <a:rPr lang="en-US" smtClean="0"/>
              <a:t>Case Study: Radioactive Radon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5645150" y="1752600"/>
            <a:ext cx="3498850" cy="4113213"/>
          </a:xfrm>
        </p:spPr>
        <p:txBody>
          <a:bodyPr/>
          <a:lstStyle/>
          <a:p>
            <a:r>
              <a:rPr lang="en-US" smtClean="0"/>
              <a:t>Radon-222, a radioactive gas found in some soils and rocks, can seep into some houses and increase the risk of lung cancer.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838200" y="5867400"/>
            <a:ext cx="4511675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pitchFamily="1" charset="-128"/>
              </a:rPr>
              <a:t>Sources and paths of entry for indoor radon-222 gas</a:t>
            </a:r>
            <a:r>
              <a:rPr lang="en-US" sz="2800">
                <a:latin typeface="Arial" charset="0"/>
                <a:ea typeface="ＭＳ Ｐゴシック" pitchFamily="1" charset="-128"/>
              </a:rPr>
              <a:t>.</a:t>
            </a:r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7543800" y="6540500"/>
            <a:ext cx="1495425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pitchFamily="1" charset="-128"/>
              </a:rPr>
              <a:t>Figure 19-13</a:t>
            </a:r>
          </a:p>
        </p:txBody>
      </p:sp>
    </p:spTree>
    <p:extLst>
      <p:ext uri="{BB962C8B-B14F-4D97-AF65-F5344CB8AC3E}">
        <p14:creationId xmlns:p14="http://schemas.microsoft.com/office/powerpoint/2010/main" val="31256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Radon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Vent air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962400" cy="415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30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r>
              <a:rPr lang="en-US" smtClean="0"/>
              <a:t>Law – Clean Air Act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305800" cy="54102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 smtClean="0"/>
              <a:t>1963 - first passage 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 smtClean="0"/>
              <a:t>1970, 1977 and 1990 - amended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 smtClean="0"/>
              <a:t>Involves EPA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 smtClean="0"/>
              <a:t>Sets standards for acceptable levels of sulfur oxides, nitrogen oxides, ozone, carbon monoxide, hydrocarbons, lead, &amp; more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 smtClean="0"/>
              <a:t>Provides pollution credits for industries that utilize pollution-control devices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 smtClean="0"/>
              <a:t>It established NAAQS and AQI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 smtClean="0">
                <a:hlinkClick r:id="rId2"/>
              </a:rPr>
              <a:t>Clean Air Act: EPA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51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763000" cy="1379538"/>
          </a:xfrm>
        </p:spPr>
        <p:txBody>
          <a:bodyPr>
            <a:normAutofit fontScale="90000"/>
          </a:bodyPr>
          <a:lstStyle/>
          <a:p>
            <a:r>
              <a:rPr lang="en-US" smtClean="0"/>
              <a:t>OZONE DEPLETION IN THE STRATOSPHERE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30300" y="2065338"/>
            <a:ext cx="7700963" cy="4259262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hlink"/>
                </a:solidFill>
              </a:rPr>
              <a:t>Ozone thinning</a:t>
            </a:r>
            <a:r>
              <a:rPr lang="en-US" dirty="0" smtClean="0"/>
              <a:t>: caused by CFCs and other ozone depleting chemicals (ODCs).</a:t>
            </a:r>
          </a:p>
          <a:p>
            <a:pPr lvl="1"/>
            <a:r>
              <a:rPr lang="en-US" dirty="0" smtClean="0"/>
              <a:t>Increased UV radiation reaching the earth’s surface from ozone depletion in the stratosphere</a:t>
            </a:r>
          </a:p>
          <a:p>
            <a:pPr lvl="1"/>
            <a:r>
              <a:rPr lang="en-US" dirty="0" smtClean="0"/>
              <a:t>UV radiation DOES NOT increase temperatures, Infrared radiation increases temperatures.  Ozone thinning does not directly contribute to global warming.</a:t>
            </a:r>
          </a:p>
        </p:txBody>
      </p:sp>
    </p:spTree>
    <p:extLst>
      <p:ext uri="{BB962C8B-B14F-4D97-AF65-F5344CB8AC3E}">
        <p14:creationId xmlns:p14="http://schemas.microsoft.com/office/powerpoint/2010/main" val="34379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of ozone depleting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CFCs = </a:t>
            </a:r>
            <a:r>
              <a:rPr lang="en-US" dirty="0" err="1" smtClean="0"/>
              <a:t>Chloroflorocarbons</a:t>
            </a:r>
            <a:r>
              <a:rPr lang="en-US" dirty="0" smtClean="0"/>
              <a:t> – aerosols, coolants</a:t>
            </a:r>
          </a:p>
          <a:p>
            <a:r>
              <a:rPr lang="en-US" dirty="0" err="1" smtClean="0"/>
              <a:t>Halons</a:t>
            </a:r>
            <a:r>
              <a:rPr lang="en-US" dirty="0" smtClean="0"/>
              <a:t> - Fire retardants</a:t>
            </a:r>
          </a:p>
          <a:p>
            <a:r>
              <a:rPr lang="en-US" dirty="0" smtClean="0"/>
              <a:t>Hydrogen chloride – rocket launches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 Depletion – the chemistry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448118"/>
            <a:ext cx="6857999" cy="4085616"/>
          </a:xfrm>
          <a:prstGeom prst="rect">
            <a:avLst/>
          </a:prstGeom>
        </p:spPr>
      </p:pic>
      <p:sp>
        <p:nvSpPr>
          <p:cNvPr id="4" name="AutoShape 2" descr="Image result for ozone depletion equation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1219200"/>
            <a:ext cx="14478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Sunlight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 Depletion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ozone destruction animation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Effects of Ozone Depletion</a:t>
            </a:r>
          </a:p>
          <a:p>
            <a:r>
              <a:rPr lang="en-US" dirty="0" smtClean="0"/>
              <a:t>Increased skin cancer</a:t>
            </a:r>
          </a:p>
          <a:p>
            <a:r>
              <a:rPr lang="en-US" dirty="0" smtClean="0"/>
              <a:t>Increased cataracts</a:t>
            </a:r>
          </a:p>
          <a:p>
            <a:r>
              <a:rPr lang="en-US" dirty="0" smtClean="0"/>
              <a:t>Increased sunburn</a:t>
            </a:r>
          </a:p>
          <a:p>
            <a:r>
              <a:rPr lang="en-US" dirty="0" smtClean="0"/>
              <a:t>Decreased phytoplankton populations!!!</a:t>
            </a:r>
          </a:p>
          <a:p>
            <a:r>
              <a:rPr lang="en-US" dirty="0" smtClean="0"/>
              <a:t>Decreased plant photosynthesis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763000" cy="1379538"/>
          </a:xfrm>
        </p:spPr>
        <p:txBody>
          <a:bodyPr>
            <a:normAutofit fontScale="90000"/>
          </a:bodyPr>
          <a:lstStyle/>
          <a:p>
            <a:r>
              <a:rPr lang="en-US" smtClean="0"/>
              <a:t>OZONE DEPLETION IN THE STRATOSPHERE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2413" y="1885950"/>
            <a:ext cx="3498850" cy="45831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During four months of each year up to half of the ozone in the stratosphere over Antarctica and a smaller amount over the Artic is depleted.</a:t>
            </a:r>
          </a:p>
          <a:p>
            <a:r>
              <a:rPr lang="en-US" sz="2000" dirty="0"/>
              <a:t>https://www.youtube.com/watch?v=taTzqRHNIEc</a:t>
            </a:r>
            <a:endParaRPr lang="en-US" sz="2000" dirty="0" smtClean="0"/>
          </a:p>
        </p:txBody>
      </p:sp>
      <p:sp>
        <p:nvSpPr>
          <p:cNvPr id="397316" name="Text Box 4"/>
          <p:cNvSpPr txBox="1">
            <a:spLocks noChangeArrowheads="1"/>
          </p:cNvSpPr>
          <p:nvPr/>
        </p:nvSpPr>
        <p:spPr bwMode="auto">
          <a:xfrm>
            <a:off x="7467600" y="6540500"/>
            <a:ext cx="1571625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pitchFamily="1" charset="-128"/>
              </a:rPr>
              <a:t>Figure 20-19</a:t>
            </a:r>
          </a:p>
        </p:txBody>
      </p:sp>
      <p:pic>
        <p:nvPicPr>
          <p:cNvPr id="143365" name="Picture1" descr="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44545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1" descr="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3246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763000" cy="1379538"/>
          </a:xfrm>
        </p:spPr>
        <p:txBody>
          <a:bodyPr>
            <a:normAutofit fontScale="90000"/>
          </a:bodyPr>
          <a:lstStyle/>
          <a:p>
            <a:r>
              <a:rPr lang="en-US" smtClean="0"/>
              <a:t>OZONE DEPLETION IN THE STRATOSPHERE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1143000" y="5334000"/>
            <a:ext cx="7700963" cy="1073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Since 1976, in Antarctica, ozone levels have markedly decreased during October and November.</a:t>
            </a:r>
          </a:p>
        </p:txBody>
      </p:sp>
      <p:sp>
        <p:nvSpPr>
          <p:cNvPr id="399365" name="Text Box 5"/>
          <p:cNvSpPr txBox="1">
            <a:spLocks noChangeArrowheads="1"/>
          </p:cNvSpPr>
          <p:nvPr/>
        </p:nvSpPr>
        <p:spPr bwMode="auto">
          <a:xfrm>
            <a:off x="7467600" y="6540500"/>
            <a:ext cx="1571625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pitchFamily="1" charset="-128"/>
              </a:rPr>
              <a:t>Figure 20-20</a:t>
            </a:r>
          </a:p>
        </p:txBody>
      </p:sp>
    </p:spTree>
    <p:extLst>
      <p:ext uri="{BB962C8B-B14F-4D97-AF65-F5344CB8AC3E}">
        <p14:creationId xmlns:p14="http://schemas.microsoft.com/office/powerpoint/2010/main" val="18943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 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2010630"/>
            <a:ext cx="5257800" cy="32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Montreal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1987</a:t>
            </a:r>
          </a:p>
          <a:p>
            <a:r>
              <a:rPr lang="en-US" dirty="0" smtClean="0"/>
              <a:t>Limits the amounts of CFCs put into the stratosphere</a:t>
            </a:r>
          </a:p>
          <a:p>
            <a:r>
              <a:rPr lang="en-US" dirty="0" smtClean="0"/>
              <a:t>Voluntary agreement</a:t>
            </a:r>
          </a:p>
          <a:p>
            <a:r>
              <a:rPr lang="en-US" dirty="0" smtClean="0"/>
              <a:t>United States is a part of</a:t>
            </a:r>
          </a:p>
          <a:p>
            <a:r>
              <a:rPr lang="en-US" dirty="0" smtClean="0"/>
              <a:t>Freon 22 banned starting in 2020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National Ambient Air Quality Standards (NAAQS)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2101850"/>
            <a:ext cx="8382000" cy="4756150"/>
          </a:xfrm>
        </p:spPr>
        <p:txBody>
          <a:bodyPr/>
          <a:lstStyle/>
          <a:p>
            <a:pPr marL="457200" indent="-457200"/>
            <a:r>
              <a:rPr lang="en-US" smtClean="0"/>
              <a:t>Sets acceptable concentrations for 6 “criteria” pollutants that:</a:t>
            </a:r>
          </a:p>
          <a:p>
            <a:pPr marL="1027113" lvl="1" indent="-455613"/>
            <a:r>
              <a:rPr lang="en-US" sz="3200" smtClean="0"/>
              <a:t>Threaten public health/the environment over broad areas (non-point)</a:t>
            </a:r>
          </a:p>
          <a:p>
            <a:pPr marL="1027113" lvl="1" indent="-455613"/>
            <a:r>
              <a:rPr lang="en-US" sz="3200" smtClean="0"/>
              <a:t>Are emitted in large quantities</a:t>
            </a:r>
          </a:p>
          <a:p>
            <a:pPr marL="1027113" lvl="1" indent="-455613"/>
            <a:r>
              <a:rPr lang="en-US" sz="3200" smtClean="0"/>
              <a:t>CO, Pb, Nitrogen Oxides, Ozone, Particulate Matter and Sulfur Dioxides</a:t>
            </a:r>
          </a:p>
          <a:p>
            <a:pPr marL="457200" indent="-4572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37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smtClean="0"/>
              <a:t>Air Quality Index (AQI)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600200"/>
            <a:ext cx="8839200" cy="5257800"/>
          </a:xfrm>
        </p:spPr>
        <p:txBody>
          <a:bodyPr/>
          <a:lstStyle/>
          <a:p>
            <a:pPr marL="457200" indent="-457200"/>
            <a:r>
              <a:rPr lang="en-US" sz="3700" dirty="0" smtClean="0"/>
              <a:t>Measures levels of 5 criteria pollutants</a:t>
            </a:r>
          </a:p>
          <a:p>
            <a:pPr marL="457200" indent="-457200"/>
            <a:r>
              <a:rPr lang="en-US" sz="3700" dirty="0" smtClean="0"/>
              <a:t>Forecast of daily air pollution levels</a:t>
            </a:r>
          </a:p>
          <a:p>
            <a:pPr marL="457200" indent="-457200"/>
            <a:r>
              <a:rPr lang="en-US" sz="3700" dirty="0" smtClean="0"/>
              <a:t>Purpose to educate and protect public- focuses on health effects</a:t>
            </a:r>
          </a:p>
          <a:p>
            <a:pPr marL="457200" indent="-457200"/>
            <a:r>
              <a:rPr lang="en-US" sz="3700" dirty="0" smtClean="0">
                <a:hlinkClick r:id="rId2"/>
              </a:rPr>
              <a:t>www.airnow.gov</a:t>
            </a:r>
            <a:endParaRPr lang="en-US" sz="3700" dirty="0" smtClean="0"/>
          </a:p>
          <a:p>
            <a:pPr marL="457200" indent="-457200"/>
            <a:r>
              <a:rPr lang="en-US" sz="3700" dirty="0" smtClean="0">
                <a:hlinkClick r:id="rId3"/>
              </a:rPr>
              <a:t>China's air quality</a:t>
            </a:r>
            <a:endParaRPr lang="en-US" sz="3700" dirty="0" smtClean="0"/>
          </a:p>
        </p:txBody>
      </p:sp>
    </p:spTree>
    <p:extLst>
      <p:ext uri="{BB962C8B-B14F-4D97-AF65-F5344CB8AC3E}">
        <p14:creationId xmlns:p14="http://schemas.microsoft.com/office/powerpoint/2010/main" val="8713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Primary Pollutants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/>
          </a:bodyPr>
          <a:lstStyle/>
          <a:p>
            <a:r>
              <a:rPr lang="en-US" sz="3500" dirty="0" smtClean="0"/>
              <a:t>Pollutants that retain the same chemical formula from the source to the atmosphere</a:t>
            </a:r>
          </a:p>
          <a:p>
            <a:r>
              <a:rPr lang="en-US" sz="3500" dirty="0" smtClean="0"/>
              <a:t>methane, SO2, CO, CO2, NO, dust particles, microorganisms, and chlorofluorocarbons (CFC’s)</a:t>
            </a:r>
          </a:p>
          <a:p>
            <a:r>
              <a:rPr lang="en-US" sz="3500" dirty="0" smtClean="0"/>
              <a:t>Causes of Primary Pollutants – factories, </a:t>
            </a:r>
            <a:r>
              <a:rPr lang="en-US" dirty="0" smtClean="0"/>
              <a:t>cars, wind and soil, volcanoes, forest fires, pollen, decaying plants, salt particles from the sea, and refrigerants.</a:t>
            </a:r>
          </a:p>
        </p:txBody>
      </p:sp>
    </p:spTree>
    <p:extLst>
      <p:ext uri="{BB962C8B-B14F-4D97-AF65-F5344CB8AC3E}">
        <p14:creationId xmlns:p14="http://schemas.microsoft.com/office/powerpoint/2010/main" val="17410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Oxides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 Dioxide </a:t>
            </a:r>
          </a:p>
          <a:p>
            <a:pPr lvl="1"/>
            <a:r>
              <a:rPr lang="en-US" dirty="0" smtClean="0"/>
              <a:t>By-product of respiration, burning fossil fuels and forest fires</a:t>
            </a:r>
          </a:p>
          <a:p>
            <a:pPr lvl="1"/>
            <a:r>
              <a:rPr lang="en-US" dirty="0" smtClean="0"/>
              <a:t>No human health effects</a:t>
            </a:r>
          </a:p>
          <a:p>
            <a:pPr lvl="1"/>
            <a:r>
              <a:rPr lang="en-US" dirty="0" smtClean="0"/>
              <a:t>Environmental effects</a:t>
            </a:r>
          </a:p>
          <a:p>
            <a:pPr lvl="2"/>
            <a:r>
              <a:rPr lang="en-US" dirty="0" smtClean="0"/>
              <a:t>Adds to the Greenhouse Layer</a:t>
            </a:r>
          </a:p>
          <a:p>
            <a:pPr lvl="2"/>
            <a:r>
              <a:rPr lang="en-US" dirty="0" smtClean="0"/>
              <a:t>Increased oceanic carbon dioxide absorption leads to ocean acidification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57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Monoxide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By-product of burning fossil fuels</a:t>
            </a:r>
          </a:p>
          <a:p>
            <a:pPr lvl="1"/>
            <a:r>
              <a:rPr lang="en-US" dirty="0" smtClean="0"/>
              <a:t>In your home, gas furnaces are the most direct source of CO</a:t>
            </a:r>
          </a:p>
          <a:p>
            <a:pPr lvl="1"/>
            <a:r>
              <a:rPr lang="en-US" dirty="0" smtClean="0"/>
              <a:t>No negative environmental effects</a:t>
            </a:r>
          </a:p>
          <a:p>
            <a:pPr lvl="1"/>
            <a:r>
              <a:rPr lang="en-US" dirty="0" smtClean="0"/>
              <a:t>Human Health Effects:</a:t>
            </a:r>
          </a:p>
          <a:p>
            <a:pPr lvl="2"/>
            <a:r>
              <a:rPr lang="en-US" dirty="0" smtClean="0"/>
              <a:t>Dizziness</a:t>
            </a:r>
          </a:p>
          <a:p>
            <a:pPr lvl="2"/>
            <a:r>
              <a:rPr lang="en-US" dirty="0" smtClean="0"/>
              <a:t>Headaches</a:t>
            </a:r>
          </a:p>
          <a:p>
            <a:pPr lvl="2"/>
            <a:r>
              <a:rPr lang="en-US" dirty="0" smtClean="0"/>
              <a:t>Fatigue</a:t>
            </a:r>
          </a:p>
          <a:p>
            <a:pPr lvl="2"/>
            <a:r>
              <a:rPr lang="en-US" dirty="0" smtClean="0"/>
              <a:t>Death by suffocation.  CO bonds to the red blood cells so they can no longer carry oxygen to the body</a:t>
            </a:r>
          </a:p>
          <a:p>
            <a:pPr lvl="2"/>
            <a:r>
              <a:rPr lang="en-US" dirty="0" smtClean="0">
                <a:hlinkClick r:id="rId2"/>
              </a:rPr>
              <a:t>Camping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4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 Carbon Monoxide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your furnace checked annually</a:t>
            </a:r>
          </a:p>
          <a:p>
            <a:r>
              <a:rPr lang="en-US" dirty="0" smtClean="0"/>
              <a:t>Have working CO alarms in every level of your home</a:t>
            </a:r>
          </a:p>
          <a:p>
            <a:r>
              <a:rPr lang="en-US" dirty="0" smtClean="0"/>
              <a:t>Never use propane heater in an unvented tent</a:t>
            </a:r>
          </a:p>
          <a:p>
            <a:r>
              <a:rPr lang="en-US" dirty="0" smtClean="0"/>
              <a:t>Follow these tips from the CDC: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Carbon Monoxide Poisoning Prevention - CDC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09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1215</Words>
  <Application>Microsoft Macintosh PowerPoint</Application>
  <PresentationFormat>On-screen Show (4:3)</PresentationFormat>
  <Paragraphs>230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Calibri</vt:lpstr>
      <vt:lpstr>MS PGothic</vt:lpstr>
      <vt:lpstr>ＭＳ Ｐゴシック</vt:lpstr>
      <vt:lpstr>Symbol</vt:lpstr>
      <vt:lpstr>Wingdings</vt:lpstr>
      <vt:lpstr>Arial</vt:lpstr>
      <vt:lpstr>Times New Roman</vt:lpstr>
      <vt:lpstr>Office Theme</vt:lpstr>
      <vt:lpstr>Air Pollution</vt:lpstr>
      <vt:lpstr>Major Air Pollutants</vt:lpstr>
      <vt:lpstr>Law – Clean Air Act</vt:lpstr>
      <vt:lpstr>National Ambient Air Quality Standards (NAAQS)</vt:lpstr>
      <vt:lpstr>Air Quality Index (AQI)</vt:lpstr>
      <vt:lpstr>Primary Pollutants</vt:lpstr>
      <vt:lpstr>Carbon Oxides</vt:lpstr>
      <vt:lpstr>Carbon Monoxide</vt:lpstr>
      <vt:lpstr>Prevent Carbon Monoxide Poisoning</vt:lpstr>
      <vt:lpstr>Nitrogen Oxides</vt:lpstr>
      <vt:lpstr>Mitigation </vt:lpstr>
      <vt:lpstr>Volatile Organic Compounds</vt:lpstr>
      <vt:lpstr>Reducing VOC exposure</vt:lpstr>
      <vt:lpstr>Particulates</vt:lpstr>
      <vt:lpstr>Mitigation Techniques </vt:lpstr>
      <vt:lpstr>Mitigation Techniques </vt:lpstr>
      <vt:lpstr>Mitigation Techniques </vt:lpstr>
      <vt:lpstr>Mitigation Techniques </vt:lpstr>
      <vt:lpstr>Secondary Pollutants</vt:lpstr>
      <vt:lpstr> </vt:lpstr>
      <vt:lpstr>Sunlight plus Cars Equals Photochemical Smog</vt:lpstr>
      <vt:lpstr>Sunlight plus Cars Equals Photochemical Smog</vt:lpstr>
      <vt:lpstr>Temperature Inversions</vt:lpstr>
      <vt:lpstr>INDOOR AIR POLLUTION</vt:lpstr>
      <vt:lpstr>PowerPoint Presentation</vt:lpstr>
      <vt:lpstr>INDOOR AIR POLLUTION</vt:lpstr>
      <vt:lpstr>PowerPoint Presentation</vt:lpstr>
      <vt:lpstr>Case Study: Radioactive Radon</vt:lpstr>
      <vt:lpstr>Radon Mitigation</vt:lpstr>
      <vt:lpstr>OZONE DEPLETION IN THE STRATOSPHERE</vt:lpstr>
      <vt:lpstr>Sources of ozone depleting chemicals</vt:lpstr>
      <vt:lpstr>Ozone Depletion – the chemistry</vt:lpstr>
      <vt:lpstr>Ozone Depletion</vt:lpstr>
      <vt:lpstr>OZONE DEPLETION IN THE STRATOSPHERE</vt:lpstr>
      <vt:lpstr>OZONE DEPLETION IN THE STRATOSPHERE</vt:lpstr>
      <vt:lpstr>Ozone formation</vt:lpstr>
      <vt:lpstr>Montreal Protocol</vt:lpstr>
    </vt:vector>
  </TitlesOfParts>
  <Company>Hewlett-Packard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Pollution</dc:title>
  <dc:creator>hmberry</dc:creator>
  <cp:lastModifiedBy>Microsoft Office User</cp:lastModifiedBy>
  <cp:revision>27</cp:revision>
  <dcterms:created xsi:type="dcterms:W3CDTF">2013-02-07T05:55:49Z</dcterms:created>
  <dcterms:modified xsi:type="dcterms:W3CDTF">2018-05-07T18:22:22Z</dcterms:modified>
</cp:coreProperties>
</file>