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3692"/>
  </p:normalViewPr>
  <p:slideViewPr>
    <p:cSldViewPr snapToGrid="0" snapToObjects="1">
      <p:cViewPr varScale="1">
        <p:scale>
          <a:sx n="65" d="100"/>
          <a:sy n="65" d="100"/>
        </p:scale>
        <p:origin x="2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8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 in Glucose </c:v>
                </c:pt>
              </c:strCache>
            </c:strRef>
          </c:tx>
          <c:spPr>
            <a:solidFill>
              <a:srgbClr val="BBE0E3"/>
            </a:solidFill>
            <a:ln w="25408">
              <a:noFill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333399"/>
              </a:solidFill>
              <a:ln w="25408">
                <a:noFill/>
              </a:ln>
            </c:spPr>
          </c:dPt>
          <c:dPt>
            <c:idx val="2"/>
            <c:bubble3D val="0"/>
            <c:spPr>
              <a:solidFill>
                <a:srgbClr val="FFFFFF"/>
              </a:solidFill>
              <a:ln w="25408">
                <a:noFill/>
              </a:ln>
            </c:spPr>
          </c:dPt>
          <c:dPt>
            <c:idx val="3"/>
            <c:bubble3D val="0"/>
            <c:spPr>
              <a:solidFill>
                <a:srgbClr val="000000"/>
              </a:solidFill>
              <a:ln w="25408">
                <a:noFill/>
              </a:ln>
            </c:spPr>
          </c:dPt>
          <c:cat>
            <c:strRef>
              <c:f>Sheet1!$A$2:$A$5</c:f>
              <c:strCache>
                <c:ptCount val="2"/>
                <c:pt idx="0">
                  <c:v>Used Energy</c:v>
                </c:pt>
                <c:pt idx="1">
                  <c:v>Unused Energy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10.0</c:v>
                </c:pt>
                <c:pt idx="1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8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17021276595745"/>
          <c:y val="0.308176100628931"/>
          <c:w val="0.26241134751773"/>
          <c:h val="0.163522012578616"/>
        </c:manualLayout>
      </c:layout>
      <c:overlay val="0"/>
      <c:spPr>
        <a:noFill/>
        <a:ln w="25408">
          <a:noFill/>
        </a:ln>
      </c:sp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4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A492D-5DEE-4E40-9FF8-E701C714ECC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430A-C2D6-0C45-9675-1F9D553B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5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fld id="{E579381B-C2EA-EB4B-9A21-FBC53D21AC59}" type="slidenum">
              <a:rPr lang="en-US" altLang="x-none">
                <a:latin typeface="Arial" charset="0"/>
              </a:rPr>
              <a:pPr eaLnBrk="1" hangingPunct="1"/>
              <a:t>5</a:t>
            </a:fld>
            <a:endParaRPr lang="en-US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7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fld id="{96989728-74A3-234F-A81F-075554B8B72A}" type="slidenum">
              <a:rPr lang="en-US" altLang="x-none">
                <a:latin typeface="Arial" charset="0"/>
              </a:rPr>
              <a:pPr eaLnBrk="1" hangingPunct="1"/>
              <a:t>11</a:t>
            </a:fld>
            <a:endParaRPr lang="en-US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9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fld id="{74C8E694-1847-C84C-9C18-CF9B364361AF}" type="slidenum">
              <a:rPr lang="en-US" altLang="x-none">
                <a:latin typeface="Arial" charset="0"/>
              </a:rPr>
              <a:pPr eaLnBrk="1" hangingPunct="1"/>
              <a:t>19</a:t>
            </a:fld>
            <a:endParaRPr lang="en-US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7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fld id="{D414CD67-A706-7A4E-A2B9-444C260AB531}" type="slidenum">
              <a:rPr lang="en-US" altLang="x-none">
                <a:latin typeface="Arial" charset="0"/>
              </a:rPr>
              <a:pPr eaLnBrk="1" hangingPunct="1"/>
              <a:t>20</a:t>
            </a:fld>
            <a:endParaRPr lang="en-US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7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3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5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4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3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6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279A-5FD3-084F-A7D9-0F16551A768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5DD7-AB6F-FF4B-9101-A38265DC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C:\Documents and Settings\fysarah\Local Settings\Temporary Internet Files\Content.IE5\3ML01MJC\MPj0437301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769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1"/>
            <a:ext cx="91440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 sz="5400" u="sng">
                <a:latin typeface="Calibri" charset="0"/>
              </a:rPr>
              <a:t>Photosynthesis and 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16250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Anaerobic Respiration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3600" y="1219201"/>
            <a:ext cx="289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i="1"/>
              <a:t>Does NOT need oxygen!</a:t>
            </a: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1"/>
            <a:ext cx="2857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514600"/>
            <a:ext cx="54514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00800" y="1143001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i="1"/>
              <a:t>Happens in the </a:t>
            </a:r>
            <a:r>
              <a:rPr lang="en-US" altLang="x-none" sz="3200" i="1" u="sng"/>
              <a:t>cytoplasm</a:t>
            </a:r>
            <a:r>
              <a:rPr lang="en-US" altLang="x-none" sz="3200" i="1"/>
              <a:t> of a cell</a:t>
            </a:r>
          </a:p>
        </p:txBody>
      </p:sp>
      <p:sp>
        <p:nvSpPr>
          <p:cNvPr id="11" name="Multiply 10"/>
          <p:cNvSpPr/>
          <p:nvPr/>
        </p:nvSpPr>
        <p:spPr>
          <a:xfrm>
            <a:off x="1752600" y="2590800"/>
            <a:ext cx="3352800" cy="3810000"/>
          </a:xfrm>
          <a:prstGeom prst="mathMultiply">
            <a:avLst>
              <a:gd name="adj1" fmla="val 88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96400" y="36576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8991600" y="3962400"/>
            <a:ext cx="304800" cy="228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638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Aerobic Respiration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12954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i="1"/>
              <a:t>Requires oxygen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72200" y="1066801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i="1"/>
              <a:t>Happens in the </a:t>
            </a:r>
            <a:r>
              <a:rPr lang="en-US" altLang="x-none" sz="3200" i="1" u="sng"/>
              <a:t>mitochondria</a:t>
            </a:r>
            <a:r>
              <a:rPr lang="en-US" altLang="x-none" sz="3200" i="1"/>
              <a:t> of a cell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1"/>
            <a:ext cx="28194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6" y="2209800"/>
            <a:ext cx="54514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38800" y="61722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6858000" y="5943600"/>
            <a:ext cx="304800" cy="228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stCxn id="8" idx="3"/>
          </p:cNvCxnSpPr>
          <p:nvPr/>
        </p:nvCxnSpPr>
        <p:spPr bwMode="auto">
          <a:xfrm flipV="1">
            <a:off x="6858000" y="6019800"/>
            <a:ext cx="1066800" cy="3429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642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1524000" y="30480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800" b="1"/>
              <a:t>The steps in cellular respiration…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266700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800"/>
              <a:t>Step 1: </a:t>
            </a:r>
            <a:r>
              <a:rPr lang="en-US" altLang="x-none" sz="4800" b="1" u="sng"/>
              <a:t>Glycolysis</a:t>
            </a:r>
          </a:p>
        </p:txBody>
      </p:sp>
    </p:spTree>
    <p:extLst>
      <p:ext uri="{BB962C8B-B14F-4D97-AF65-F5344CB8AC3E}">
        <p14:creationId xmlns:p14="http://schemas.microsoft.com/office/powerpoint/2010/main" val="6828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800"/>
              <a:t>Glycolysis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43400" y="1371601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600"/>
              <a:t>glucose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6800" y="762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4800"/>
              <a:t>____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76201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4800"/>
              <a:t>___</a:t>
            </a:r>
          </a:p>
        </p:txBody>
      </p:sp>
      <p:cxnSp>
        <p:nvCxnSpPr>
          <p:cNvPr id="8" name="Straight Arrow Connector 7"/>
          <p:cNvCxnSpPr>
            <a:cxnSpLocks noChangeShapeType="1"/>
            <a:stCxn id="5" idx="2"/>
          </p:cNvCxnSpPr>
          <p:nvPr/>
        </p:nvCxnSpPr>
        <p:spPr bwMode="auto">
          <a:xfrm rot="5400000">
            <a:off x="5101432" y="986632"/>
            <a:ext cx="617537" cy="4572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6200000" flipH="1">
            <a:off x="6515100" y="1028700"/>
            <a:ext cx="609600" cy="2286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0" y="457200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600"/>
              <a:t>Glycolysis is an </a:t>
            </a:r>
            <a:r>
              <a:rPr lang="en-US" altLang="x-none" sz="3600" i="1"/>
              <a:t>anaerobic respiration </a:t>
            </a:r>
            <a:r>
              <a:rPr lang="en-US" altLang="x-none" sz="3600"/>
              <a:t>process…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533400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/>
              <a:t>Therefore, glycolysis happens in the ___________ and does NOT require ________.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0" y="52578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/>
              <a:t>cytoplasm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57912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/>
              <a:t>oxygen</a:t>
            </a: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26098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00800" y="1371601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600"/>
              <a:t>to break apart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33800" y="2667001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800" i="1"/>
              <a:t>cytoplasm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5410200" y="2819400"/>
            <a:ext cx="762000" cy="152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596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2" grpId="0"/>
      <p:bldP spid="13" grpId="0"/>
      <p:bldP spid="14" grpId="0"/>
      <p:bldP spid="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800"/>
              <a:t>Glycolysis</a:t>
            </a:r>
            <a:endParaRPr lang="en-US" altLang="x-none" sz="3200" i="1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1524000" y="7620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2800" i="1"/>
              <a:t>(breaking apart glucose)</a:t>
            </a:r>
          </a:p>
        </p:txBody>
      </p:sp>
      <p:sp>
        <p:nvSpPr>
          <p:cNvPr id="57348" name="TextBox 8"/>
          <p:cNvSpPr txBox="1">
            <a:spLocks noChangeArrowheads="1"/>
          </p:cNvSpPr>
          <p:nvPr/>
        </p:nvSpPr>
        <p:spPr bwMode="auto">
          <a:xfrm>
            <a:off x="1905000" y="17526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/>
              <a:t>1. Food (glucose) enters the cytoplasm of the cell.</a:t>
            </a:r>
          </a:p>
        </p:txBody>
      </p:sp>
      <p:pic>
        <p:nvPicPr>
          <p:cNvPr id="573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1"/>
            <a:ext cx="43053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Box 10"/>
          <p:cNvSpPr txBox="1">
            <a:spLocks noChangeArrowheads="1"/>
          </p:cNvSpPr>
          <p:nvPr/>
        </p:nvSpPr>
        <p:spPr bwMode="auto">
          <a:xfrm>
            <a:off x="8763000" y="5334001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400"/>
              <a:t>cytoplasm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16200000" flipV="1">
            <a:off x="8077200" y="4648200"/>
            <a:ext cx="838200" cy="838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2736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4800600" y="3505200"/>
            <a:ext cx="2057400" cy="152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22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800"/>
              <a:t>Glycolysis</a:t>
            </a:r>
            <a:endParaRPr lang="en-US" altLang="x-none" sz="3200" i="1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524000" y="7620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2800" i="1"/>
              <a:t>(breaking apart glucose)</a:t>
            </a: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1524000" y="1524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200"/>
              <a:t>2. Enzymes break glucose into 2 molecules.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2057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200" i="1"/>
              <a:t>This part uses 2 ATP molecules!!  </a:t>
            </a:r>
          </a:p>
        </p:txBody>
      </p:sp>
      <p:pic>
        <p:nvPicPr>
          <p:cNvPr id="7" name="Picture 2" descr="http://www.carefreeenzymes.com/sitebuildercontent/sitebuilderpictures/Enzyme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6705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0" y="3200401"/>
            <a:ext cx="1828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+  GLUCOSE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3200401"/>
            <a:ext cx="2438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2 PYRUVIC ACIDS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34000" y="33528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xplosion 1 10"/>
          <p:cNvSpPr/>
          <p:nvPr/>
        </p:nvSpPr>
        <p:spPr>
          <a:xfrm>
            <a:off x="2971800" y="3124200"/>
            <a:ext cx="1131888" cy="528638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24200" y="3200401"/>
            <a:ext cx="871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/>
              <a:t>2 ATP</a:t>
            </a:r>
          </a:p>
        </p:txBody>
      </p:sp>
    </p:spTree>
    <p:extLst>
      <p:ext uri="{BB962C8B-B14F-4D97-AF65-F5344CB8AC3E}">
        <p14:creationId xmlns:p14="http://schemas.microsoft.com/office/powerpoint/2010/main" val="7339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800"/>
              <a:t>Glycolysis</a:t>
            </a:r>
            <a:endParaRPr lang="en-US" altLang="x-none" sz="3200" i="1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1524000" y="7620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2800" i="1"/>
              <a:t>(breaking apart glucose)</a:t>
            </a: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1981200" y="1524001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/>
              <a:t>3. When the bonds in glucose break, </a:t>
            </a:r>
            <a:r>
              <a:rPr lang="en-US" altLang="x-none" sz="3200" i="1"/>
              <a:t>energy  is released and stored in 4 ATP!!</a:t>
            </a: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68580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2514600" y="6096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1524000" y="304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400"/>
              <a:t>Glycolysis </a:t>
            </a:r>
            <a:r>
              <a:rPr lang="en-US" altLang="x-none" sz="4400" i="1"/>
              <a:t>makes</a:t>
            </a:r>
            <a:r>
              <a:rPr lang="en-US" altLang="x-none" sz="4400"/>
              <a:t> </a:t>
            </a:r>
            <a:r>
              <a:rPr lang="en-US" altLang="x-none" sz="4400" u="sng"/>
              <a:t>4 ATP </a:t>
            </a:r>
            <a:r>
              <a:rPr lang="en-US" altLang="x-none" sz="4400"/>
              <a:t>and </a:t>
            </a:r>
            <a:r>
              <a:rPr lang="en-US" altLang="x-none" sz="4400" i="1"/>
              <a:t>uses</a:t>
            </a:r>
            <a:r>
              <a:rPr lang="en-US" altLang="x-none" sz="4400"/>
              <a:t> </a:t>
            </a:r>
            <a:r>
              <a:rPr lang="en-US" altLang="x-none" sz="4400" u="sng"/>
              <a:t>2 ATP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9144000" cy="70802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Calibri" pitchFamily="34" charset="0"/>
              </a:rPr>
              <a:t>*** The </a:t>
            </a:r>
            <a:r>
              <a:rPr lang="en-US" sz="4000" b="1" i="1" dirty="0">
                <a:latin typeface="Calibri" pitchFamily="34" charset="0"/>
              </a:rPr>
              <a:t>net gain </a:t>
            </a:r>
            <a:r>
              <a:rPr lang="en-US" sz="4000" b="1" dirty="0">
                <a:latin typeface="Calibri" pitchFamily="34" charset="0"/>
              </a:rPr>
              <a:t>of glycolysis is </a:t>
            </a:r>
            <a:r>
              <a:rPr lang="en-US" sz="4000" b="1" u="sng" dirty="0">
                <a:latin typeface="Calibri" pitchFamily="34" charset="0"/>
              </a:rPr>
              <a:t>2 ATP</a:t>
            </a:r>
            <a:r>
              <a:rPr lang="en-US" sz="4000" b="1" dirty="0">
                <a:latin typeface="Calibri" pitchFamily="34" charset="0"/>
              </a:rPr>
              <a:t>***</a:t>
            </a: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209801"/>
            <a:ext cx="57816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33800" y="2133600"/>
            <a:ext cx="441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819400"/>
            <a:ext cx="144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34290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28194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32766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35052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4953000" y="3581400"/>
            <a:ext cx="914400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6781800" y="3657600"/>
            <a:ext cx="838200" cy="2286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0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5400" i="1"/>
              <a:t>Recap!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0668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/>
              <a:t>The products of glycolysis are…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2133601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4000"/>
              <a:t>Pyruvate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1" y="2209801"/>
            <a:ext cx="175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4000"/>
              <a:t>2  ATP’s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1"/>
            <a:ext cx="2286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tri-ph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429000"/>
            <a:ext cx="4987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2133600" y="2286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600" i="1"/>
              <a:t>After finishing glycolysis the cell has only taken out 10% of one glucose molecule!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594360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600"/>
              <a:t>Therefore, the process must continue!!!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09800" y="1600200"/>
          <a:ext cx="7239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5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u="sng"/>
              <a:t>How do our bodies take food and make it into energy?</a:t>
            </a:r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350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335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5562600" y="3886200"/>
            <a:ext cx="12954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506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800" b="1"/>
              <a:t>The steps in cellular respiration…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21920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800"/>
              <a:t>Step 1: </a:t>
            </a:r>
            <a:r>
              <a:rPr lang="en-US" altLang="x-none" sz="4800" b="1" u="sng"/>
              <a:t>Glycolysis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9400" y="3733801"/>
            <a:ext cx="716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4800" i="1"/>
              <a:t>The next step depends on what the conditions of the cell are.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2590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400"/>
              <a:t>Step 2: ????????????</a:t>
            </a:r>
          </a:p>
        </p:txBody>
      </p:sp>
    </p:spTree>
    <p:extLst>
      <p:ext uri="{BB962C8B-B14F-4D97-AF65-F5344CB8AC3E}">
        <p14:creationId xmlns:p14="http://schemas.microsoft.com/office/powerpoint/2010/main" val="11247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1524000" y="2286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400" u="sng"/>
              <a:t>Glycolysis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304801"/>
            <a:ext cx="2286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i="1"/>
              <a:t>Is there is oxygen available to the cell?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91000" y="16764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b="1"/>
              <a:t>YES!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4267201"/>
            <a:ext cx="2971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4400" u="sng"/>
              <a:t>Aerobic Respiration</a:t>
            </a:r>
          </a:p>
        </p:txBody>
      </p:sp>
      <p:cxnSp>
        <p:nvCxnSpPr>
          <p:cNvPr id="7" name="Straight Arrow Connector 6"/>
          <p:cNvCxnSpPr>
            <a:cxnSpLocks noChangeShapeType="1"/>
            <a:stCxn id="64514" idx="2"/>
          </p:cNvCxnSpPr>
          <p:nvPr/>
        </p:nvCxnSpPr>
        <p:spPr bwMode="auto">
          <a:xfrm rot="5400000">
            <a:off x="3128169" y="1375569"/>
            <a:ext cx="3344862" cy="2590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39000" y="4343401"/>
            <a:ext cx="2895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4400" u="sng"/>
              <a:t>Anaerobic Respiration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91400" y="21336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b="1"/>
              <a:t>NO!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5486400" y="1752600"/>
            <a:ext cx="3429000" cy="190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051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1524000" y="228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Aerobic Respiration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548640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/>
              <a:t>The products of glycolysis move into the mitochondria where they are used for aerobic respiration. </a:t>
            </a: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33528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8200" y="4572000"/>
            <a:ext cx="154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000"/>
              <a:t>(2 Pyruvates)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952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828800"/>
            <a:ext cx="2479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952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4038600" y="2362200"/>
            <a:ext cx="990600" cy="2286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3810000" y="3429000"/>
            <a:ext cx="1143000" cy="762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5791200" y="2209800"/>
            <a:ext cx="2438400" cy="381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5715000" y="3124200"/>
            <a:ext cx="2667000" cy="6858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38400" y="4114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000"/>
              <a:t>(1 Glucose)</a:t>
            </a:r>
          </a:p>
        </p:txBody>
      </p:sp>
    </p:spTree>
    <p:extLst>
      <p:ext uri="{BB962C8B-B14F-4D97-AF65-F5344CB8AC3E}">
        <p14:creationId xmlns:p14="http://schemas.microsoft.com/office/powerpoint/2010/main" val="11255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1981200" y="1143001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i="1"/>
              <a:t>During aerobic respiration, 2 processes take place in the mitochondria. </a:t>
            </a:r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1524000" y="228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Aerobic Respiration 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1752600" y="2895601"/>
            <a:ext cx="396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x-none" sz="3600" u="sng"/>
              <a:t>Kreb’s Cycle</a:t>
            </a:r>
          </a:p>
          <a:p>
            <a:pPr eaLnBrk="1" hangingPunct="1">
              <a:buFontTx/>
              <a:buAutoNum type="arabicPeriod"/>
            </a:pPr>
            <a:endParaRPr lang="en-US" altLang="x-none" sz="3600" u="sng"/>
          </a:p>
          <a:p>
            <a:pPr eaLnBrk="1" hangingPunct="1">
              <a:buFontTx/>
              <a:buAutoNum type="arabicPeriod"/>
            </a:pPr>
            <a:r>
              <a:rPr lang="en-US" altLang="x-none" sz="3600" u="sng"/>
              <a:t>Electron Transport Chain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4508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1524000" y="3048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The Krebs Cycle</a:t>
            </a:r>
          </a:p>
        </p:txBody>
      </p:sp>
      <p:sp>
        <p:nvSpPr>
          <p:cNvPr id="4" name="Circular Arrow 3"/>
          <p:cNvSpPr>
            <a:spLocks/>
          </p:cNvSpPr>
          <p:nvPr/>
        </p:nvSpPr>
        <p:spPr bwMode="auto">
          <a:xfrm>
            <a:off x="3124200" y="1066800"/>
            <a:ext cx="5638800" cy="5410200"/>
          </a:xfrm>
          <a:custGeom>
            <a:avLst/>
            <a:gdLst>
              <a:gd name="T0" fmla="*/ 4916925 w 5638800"/>
              <a:gd name="T1" fmla="*/ 2288810 h 5410200"/>
              <a:gd name="T2" fmla="*/ 5355362 w 5638800"/>
              <a:gd name="T3" fmla="*/ 1577271 h 5410200"/>
              <a:gd name="T4" fmla="*/ 4905966 w 5638800"/>
              <a:gd name="T5" fmla="*/ 2242076 h 5410200"/>
              <a:gd name="T6" fmla="*/ 4034932 w 5638800"/>
              <a:gd name="T7" fmla="*/ 1870283 h 5410200"/>
              <a:gd name="T8" fmla="*/ 17694720 60000 65536"/>
              <a:gd name="T9" fmla="*/ 23592960 60000 65536"/>
              <a:gd name="T10" fmla="*/ 5898240 60000 65536"/>
              <a:gd name="T11" fmla="*/ 11796480 60000 65536"/>
              <a:gd name="T12" fmla="*/ 1038123 w 5638800"/>
              <a:gd name="T13" fmla="*/ 1004644 h 5410200"/>
              <a:gd name="T14" fmla="*/ 4600677 w 5638800"/>
              <a:gd name="T15" fmla="*/ 4405556 h 5410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38800" h="5410200">
                <a:moveTo>
                  <a:pt x="5285769" y="2215606"/>
                </a:moveTo>
                <a:lnTo>
                  <a:pt x="5285769" y="2215605"/>
                </a:lnTo>
                <a:cubicBezTo>
                  <a:pt x="5320835" y="2376619"/>
                  <a:pt x="5338507" y="2540643"/>
                  <a:pt x="5338507" y="2705100"/>
                </a:cubicBezTo>
                <a:cubicBezTo>
                  <a:pt x="5338507" y="4033238"/>
                  <a:pt x="4210664" y="5109907"/>
                  <a:pt x="2819400" y="5109907"/>
                </a:cubicBezTo>
                <a:cubicBezTo>
                  <a:pt x="1428135" y="5109907"/>
                  <a:pt x="300293" y="4033238"/>
                  <a:pt x="300293" y="2705100"/>
                </a:cubicBezTo>
                <a:cubicBezTo>
                  <a:pt x="300293" y="1376961"/>
                  <a:pt x="1428135" y="300293"/>
                  <a:pt x="2819400" y="300293"/>
                </a:cubicBezTo>
                <a:cubicBezTo>
                  <a:pt x="3777497" y="300293"/>
                  <a:pt x="4652654" y="819131"/>
                  <a:pt x="5077414" y="1638960"/>
                </a:cubicBezTo>
                <a:lnTo>
                  <a:pt x="5355362" y="1577271"/>
                </a:lnTo>
                <a:lnTo>
                  <a:pt x="4905966" y="2242076"/>
                </a:lnTo>
                <a:lnTo>
                  <a:pt x="4034932" y="1870283"/>
                </a:lnTo>
                <a:lnTo>
                  <a:pt x="4305193" y="1810311"/>
                </a:lnTo>
                <a:lnTo>
                  <a:pt x="4305192" y="1810311"/>
                </a:lnTo>
                <a:cubicBezTo>
                  <a:pt x="3979918" y="1337803"/>
                  <a:pt x="3420241" y="1052253"/>
                  <a:pt x="2819397" y="1052253"/>
                </a:cubicBezTo>
                <a:cubicBezTo>
                  <a:pt x="1843430" y="1052254"/>
                  <a:pt x="1052254" y="1792257"/>
                  <a:pt x="1052254" y="2705097"/>
                </a:cubicBezTo>
                <a:cubicBezTo>
                  <a:pt x="1052254" y="3617936"/>
                  <a:pt x="1843430" y="4357940"/>
                  <a:pt x="2819397" y="4357940"/>
                </a:cubicBezTo>
                <a:cubicBezTo>
                  <a:pt x="3795363" y="4357940"/>
                  <a:pt x="4586540" y="3617936"/>
                  <a:pt x="4586540" y="2705097"/>
                </a:cubicBezTo>
                <a:cubicBezTo>
                  <a:pt x="4586540" y="2589792"/>
                  <a:pt x="4573640" y="2474804"/>
                  <a:pt x="4548050" y="2362012"/>
                </a:cubicBezTo>
                <a:close/>
              </a:path>
            </a:pathLst>
          </a:custGeom>
          <a:solidFill>
            <a:srgbClr val="7030A0"/>
          </a:solidFill>
          <a:ln w="9525" cap="flat" cmpd="sng">
            <a:solidFill>
              <a:srgbClr val="7030A0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4648200" y="3276601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600"/>
              <a:t>KREBS CYCLE!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1"/>
            <a:ext cx="1143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1746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4953000"/>
            <a:ext cx="2406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895600" y="2286000"/>
            <a:ext cx="121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7467600" y="1981200"/>
            <a:ext cx="1219200" cy="304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7924800" y="4876800"/>
            <a:ext cx="457200" cy="304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498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Electron Transport Chain</a:t>
            </a:r>
          </a:p>
        </p:txBody>
      </p:sp>
      <p:pic>
        <p:nvPicPr>
          <p:cNvPr id="686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54864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1524000"/>
            <a:ext cx="2743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/>
              <a:t>Uses high energy electrons to convert ADP to ATP. </a:t>
            </a:r>
          </a:p>
          <a:p>
            <a:pPr eaLnBrk="1" hangingPunct="1"/>
            <a:endParaRPr lang="en-US" altLang="x-none" sz="3200"/>
          </a:p>
          <a:p>
            <a:pPr eaLnBrk="1" hangingPunct="1"/>
            <a:r>
              <a:rPr lang="en-US" altLang="x-none" sz="3200"/>
              <a:t>Also forms water!</a:t>
            </a:r>
          </a:p>
        </p:txBody>
      </p:sp>
    </p:spTree>
    <p:extLst>
      <p:ext uri="{BB962C8B-B14F-4D97-AF65-F5344CB8AC3E}">
        <p14:creationId xmlns:p14="http://schemas.microsoft.com/office/powerpoint/2010/main" val="14154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2"/>
          <p:cNvSpPr txBox="1">
            <a:spLocks noChangeArrowheads="1"/>
          </p:cNvSpPr>
          <p:nvPr/>
        </p:nvSpPr>
        <p:spPr bwMode="auto">
          <a:xfrm>
            <a:off x="1981200" y="3048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600"/>
              <a:t>Together the </a:t>
            </a:r>
            <a:r>
              <a:rPr lang="en-US" altLang="x-none" sz="3600" i="1"/>
              <a:t>Krebs Cycle </a:t>
            </a:r>
            <a:r>
              <a:rPr lang="en-US" altLang="x-none" sz="3600"/>
              <a:t>and the </a:t>
            </a:r>
            <a:r>
              <a:rPr lang="en-US" altLang="x-none" sz="3600" i="1"/>
              <a:t>Electron Transport Chain </a:t>
            </a:r>
            <a:r>
              <a:rPr lang="en-US" altLang="x-none" sz="3600"/>
              <a:t>make </a:t>
            </a:r>
            <a:r>
              <a:rPr lang="en-US" altLang="x-none" sz="3600" u="sng"/>
              <a:t>34 ATP molecules</a:t>
            </a:r>
            <a:r>
              <a:rPr lang="en-US" altLang="x-none" sz="3600"/>
              <a:t>!</a:t>
            </a:r>
          </a:p>
        </p:txBody>
      </p:sp>
      <p:sp>
        <p:nvSpPr>
          <p:cNvPr id="5" name="Explosion 1 4"/>
          <p:cNvSpPr/>
          <p:nvPr/>
        </p:nvSpPr>
        <p:spPr>
          <a:xfrm>
            <a:off x="1905000" y="1981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36" name="TextBox 5"/>
          <p:cNvSpPr txBox="1">
            <a:spLocks noChangeArrowheads="1"/>
          </p:cNvSpPr>
          <p:nvPr/>
        </p:nvSpPr>
        <p:spPr bwMode="auto">
          <a:xfrm>
            <a:off x="1981200" y="2133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7" name="Explosion 1 6"/>
          <p:cNvSpPr/>
          <p:nvPr/>
        </p:nvSpPr>
        <p:spPr>
          <a:xfrm>
            <a:off x="6400800" y="28194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38" name="TextBox 7"/>
          <p:cNvSpPr txBox="1">
            <a:spLocks noChangeArrowheads="1"/>
          </p:cNvSpPr>
          <p:nvPr/>
        </p:nvSpPr>
        <p:spPr bwMode="auto">
          <a:xfrm>
            <a:off x="6477000" y="29718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9" name="Explosion 1 8"/>
          <p:cNvSpPr/>
          <p:nvPr/>
        </p:nvSpPr>
        <p:spPr>
          <a:xfrm>
            <a:off x="5867400" y="41148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40" name="TextBox 9"/>
          <p:cNvSpPr txBox="1">
            <a:spLocks noChangeArrowheads="1"/>
          </p:cNvSpPr>
          <p:nvPr/>
        </p:nvSpPr>
        <p:spPr bwMode="auto">
          <a:xfrm>
            <a:off x="5943600" y="4267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1828800" y="2743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42" name="TextBox 11"/>
          <p:cNvSpPr txBox="1">
            <a:spLocks noChangeArrowheads="1"/>
          </p:cNvSpPr>
          <p:nvPr/>
        </p:nvSpPr>
        <p:spPr bwMode="auto">
          <a:xfrm>
            <a:off x="1905000" y="2895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4724400" y="25146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44" name="TextBox 13"/>
          <p:cNvSpPr txBox="1">
            <a:spLocks noChangeArrowheads="1"/>
          </p:cNvSpPr>
          <p:nvPr/>
        </p:nvSpPr>
        <p:spPr bwMode="auto">
          <a:xfrm>
            <a:off x="4800600" y="2667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8153400" y="3505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46" name="TextBox 15"/>
          <p:cNvSpPr txBox="1">
            <a:spLocks noChangeArrowheads="1"/>
          </p:cNvSpPr>
          <p:nvPr/>
        </p:nvSpPr>
        <p:spPr bwMode="auto">
          <a:xfrm>
            <a:off x="8229600" y="3657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8305800" y="22860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48" name="TextBox 17"/>
          <p:cNvSpPr txBox="1">
            <a:spLocks noChangeArrowheads="1"/>
          </p:cNvSpPr>
          <p:nvPr/>
        </p:nvSpPr>
        <p:spPr bwMode="auto">
          <a:xfrm>
            <a:off x="8382000" y="2438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276600" y="22860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50" name="TextBox 19"/>
          <p:cNvSpPr txBox="1">
            <a:spLocks noChangeArrowheads="1"/>
          </p:cNvSpPr>
          <p:nvPr/>
        </p:nvSpPr>
        <p:spPr bwMode="auto">
          <a:xfrm>
            <a:off x="3352800" y="2438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677400" y="28956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52" name="TextBox 21"/>
          <p:cNvSpPr txBox="1">
            <a:spLocks noChangeArrowheads="1"/>
          </p:cNvSpPr>
          <p:nvPr/>
        </p:nvSpPr>
        <p:spPr bwMode="auto">
          <a:xfrm>
            <a:off x="9753600" y="3048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9372600" y="5791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54" name="TextBox 23"/>
          <p:cNvSpPr txBox="1">
            <a:spLocks noChangeArrowheads="1"/>
          </p:cNvSpPr>
          <p:nvPr/>
        </p:nvSpPr>
        <p:spPr bwMode="auto">
          <a:xfrm>
            <a:off x="9448800" y="5943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3581400" y="38100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56" name="TextBox 25"/>
          <p:cNvSpPr txBox="1">
            <a:spLocks noChangeArrowheads="1"/>
          </p:cNvSpPr>
          <p:nvPr/>
        </p:nvSpPr>
        <p:spPr bwMode="auto">
          <a:xfrm>
            <a:off x="3657600" y="3962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27" name="Explosion 1 26"/>
          <p:cNvSpPr/>
          <p:nvPr/>
        </p:nvSpPr>
        <p:spPr>
          <a:xfrm>
            <a:off x="4495800" y="4648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58" name="TextBox 27"/>
          <p:cNvSpPr txBox="1">
            <a:spLocks noChangeArrowheads="1"/>
          </p:cNvSpPr>
          <p:nvPr/>
        </p:nvSpPr>
        <p:spPr bwMode="auto">
          <a:xfrm>
            <a:off x="4572000" y="4800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29" name="Explosion 1 28"/>
          <p:cNvSpPr/>
          <p:nvPr/>
        </p:nvSpPr>
        <p:spPr>
          <a:xfrm>
            <a:off x="4191000" y="5791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60" name="TextBox 29"/>
          <p:cNvSpPr txBox="1">
            <a:spLocks noChangeArrowheads="1"/>
          </p:cNvSpPr>
          <p:nvPr/>
        </p:nvSpPr>
        <p:spPr bwMode="auto">
          <a:xfrm>
            <a:off x="4267200" y="5943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31" name="Explosion 1 30"/>
          <p:cNvSpPr/>
          <p:nvPr/>
        </p:nvSpPr>
        <p:spPr>
          <a:xfrm>
            <a:off x="5410200" y="51816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62" name="TextBox 31"/>
          <p:cNvSpPr txBox="1">
            <a:spLocks noChangeArrowheads="1"/>
          </p:cNvSpPr>
          <p:nvPr/>
        </p:nvSpPr>
        <p:spPr bwMode="auto">
          <a:xfrm>
            <a:off x="5486400" y="5334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33" name="Explosion 1 32"/>
          <p:cNvSpPr/>
          <p:nvPr/>
        </p:nvSpPr>
        <p:spPr>
          <a:xfrm>
            <a:off x="7772400" y="58674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64" name="TextBox 33"/>
          <p:cNvSpPr txBox="1">
            <a:spLocks noChangeArrowheads="1"/>
          </p:cNvSpPr>
          <p:nvPr/>
        </p:nvSpPr>
        <p:spPr bwMode="auto">
          <a:xfrm>
            <a:off x="7848600" y="60198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35" name="Explosion 1 34"/>
          <p:cNvSpPr/>
          <p:nvPr/>
        </p:nvSpPr>
        <p:spPr>
          <a:xfrm>
            <a:off x="2819400" y="60960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66" name="TextBox 35"/>
          <p:cNvSpPr txBox="1">
            <a:spLocks noChangeArrowheads="1"/>
          </p:cNvSpPr>
          <p:nvPr/>
        </p:nvSpPr>
        <p:spPr bwMode="auto">
          <a:xfrm>
            <a:off x="2895600" y="6248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37" name="Explosion 1 36"/>
          <p:cNvSpPr/>
          <p:nvPr/>
        </p:nvSpPr>
        <p:spPr>
          <a:xfrm>
            <a:off x="7391400" y="28956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68" name="TextBox 37"/>
          <p:cNvSpPr txBox="1">
            <a:spLocks noChangeArrowheads="1"/>
          </p:cNvSpPr>
          <p:nvPr/>
        </p:nvSpPr>
        <p:spPr bwMode="auto">
          <a:xfrm>
            <a:off x="7467600" y="3048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39" name="Explosion 1 38"/>
          <p:cNvSpPr/>
          <p:nvPr/>
        </p:nvSpPr>
        <p:spPr>
          <a:xfrm>
            <a:off x="4800600" y="3505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70" name="TextBox 39"/>
          <p:cNvSpPr txBox="1">
            <a:spLocks noChangeArrowheads="1"/>
          </p:cNvSpPr>
          <p:nvPr/>
        </p:nvSpPr>
        <p:spPr bwMode="auto">
          <a:xfrm>
            <a:off x="4876800" y="3657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41" name="Explosion 1 40"/>
          <p:cNvSpPr/>
          <p:nvPr/>
        </p:nvSpPr>
        <p:spPr>
          <a:xfrm>
            <a:off x="3810000" y="28956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72" name="TextBox 41"/>
          <p:cNvSpPr txBox="1">
            <a:spLocks noChangeArrowheads="1"/>
          </p:cNvSpPr>
          <p:nvPr/>
        </p:nvSpPr>
        <p:spPr bwMode="auto">
          <a:xfrm>
            <a:off x="3886200" y="3048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43" name="Explosion 1 42"/>
          <p:cNvSpPr/>
          <p:nvPr/>
        </p:nvSpPr>
        <p:spPr>
          <a:xfrm>
            <a:off x="1828800" y="53340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74" name="TextBox 43"/>
          <p:cNvSpPr txBox="1">
            <a:spLocks noChangeArrowheads="1"/>
          </p:cNvSpPr>
          <p:nvPr/>
        </p:nvSpPr>
        <p:spPr bwMode="auto">
          <a:xfrm>
            <a:off x="1905000" y="5486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45" name="Explosion 1 44"/>
          <p:cNvSpPr/>
          <p:nvPr/>
        </p:nvSpPr>
        <p:spPr>
          <a:xfrm>
            <a:off x="1981200" y="44958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Explosion 1 46"/>
          <p:cNvSpPr/>
          <p:nvPr/>
        </p:nvSpPr>
        <p:spPr>
          <a:xfrm>
            <a:off x="6705600" y="54864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77" name="TextBox 47"/>
          <p:cNvSpPr txBox="1">
            <a:spLocks noChangeArrowheads="1"/>
          </p:cNvSpPr>
          <p:nvPr/>
        </p:nvSpPr>
        <p:spPr bwMode="auto">
          <a:xfrm>
            <a:off x="2133600" y="4724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49" name="Explosion 1 48"/>
          <p:cNvSpPr/>
          <p:nvPr/>
        </p:nvSpPr>
        <p:spPr>
          <a:xfrm>
            <a:off x="3200400" y="48768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79" name="TextBox 49"/>
          <p:cNvSpPr txBox="1">
            <a:spLocks noChangeArrowheads="1"/>
          </p:cNvSpPr>
          <p:nvPr/>
        </p:nvSpPr>
        <p:spPr bwMode="auto">
          <a:xfrm>
            <a:off x="6858000" y="5715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51" name="Explosion 1 50"/>
          <p:cNvSpPr/>
          <p:nvPr/>
        </p:nvSpPr>
        <p:spPr>
          <a:xfrm>
            <a:off x="8610600" y="51816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81" name="TextBox 51"/>
          <p:cNvSpPr txBox="1">
            <a:spLocks noChangeArrowheads="1"/>
          </p:cNvSpPr>
          <p:nvPr/>
        </p:nvSpPr>
        <p:spPr bwMode="auto">
          <a:xfrm>
            <a:off x="8763000" y="5410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53" name="Explosion 1 52"/>
          <p:cNvSpPr/>
          <p:nvPr/>
        </p:nvSpPr>
        <p:spPr>
          <a:xfrm>
            <a:off x="7239000" y="44958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83" name="TextBox 53"/>
          <p:cNvSpPr txBox="1">
            <a:spLocks noChangeArrowheads="1"/>
          </p:cNvSpPr>
          <p:nvPr/>
        </p:nvSpPr>
        <p:spPr bwMode="auto">
          <a:xfrm>
            <a:off x="7315200" y="4648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55" name="Explosion 1 54"/>
          <p:cNvSpPr/>
          <p:nvPr/>
        </p:nvSpPr>
        <p:spPr>
          <a:xfrm>
            <a:off x="4191000" y="18288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85" name="TextBox 55"/>
          <p:cNvSpPr txBox="1">
            <a:spLocks noChangeArrowheads="1"/>
          </p:cNvSpPr>
          <p:nvPr/>
        </p:nvSpPr>
        <p:spPr bwMode="auto">
          <a:xfrm>
            <a:off x="4267200" y="1981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57" name="Explosion 1 56"/>
          <p:cNvSpPr/>
          <p:nvPr/>
        </p:nvSpPr>
        <p:spPr>
          <a:xfrm>
            <a:off x="7010400" y="1981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87" name="TextBox 57"/>
          <p:cNvSpPr txBox="1">
            <a:spLocks noChangeArrowheads="1"/>
          </p:cNvSpPr>
          <p:nvPr/>
        </p:nvSpPr>
        <p:spPr bwMode="auto">
          <a:xfrm>
            <a:off x="7086600" y="2133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59" name="Explosion 1 58"/>
          <p:cNvSpPr/>
          <p:nvPr/>
        </p:nvSpPr>
        <p:spPr>
          <a:xfrm>
            <a:off x="2438400" y="3505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89" name="TextBox 59"/>
          <p:cNvSpPr txBox="1">
            <a:spLocks noChangeArrowheads="1"/>
          </p:cNvSpPr>
          <p:nvPr/>
        </p:nvSpPr>
        <p:spPr bwMode="auto">
          <a:xfrm>
            <a:off x="2514600" y="3657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61" name="Explosion 1 60"/>
          <p:cNvSpPr/>
          <p:nvPr/>
        </p:nvSpPr>
        <p:spPr>
          <a:xfrm>
            <a:off x="1524000" y="35814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91" name="TextBox 61"/>
          <p:cNvSpPr txBox="1">
            <a:spLocks noChangeArrowheads="1"/>
          </p:cNvSpPr>
          <p:nvPr/>
        </p:nvSpPr>
        <p:spPr bwMode="auto">
          <a:xfrm>
            <a:off x="1600200" y="37338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63" name="Explosion 1 62"/>
          <p:cNvSpPr/>
          <p:nvPr/>
        </p:nvSpPr>
        <p:spPr>
          <a:xfrm>
            <a:off x="5486400" y="28956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93" name="TextBox 63"/>
          <p:cNvSpPr txBox="1">
            <a:spLocks noChangeArrowheads="1"/>
          </p:cNvSpPr>
          <p:nvPr/>
        </p:nvSpPr>
        <p:spPr bwMode="auto">
          <a:xfrm>
            <a:off x="5562600" y="3048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65" name="Explosion 1 64"/>
          <p:cNvSpPr/>
          <p:nvPr/>
        </p:nvSpPr>
        <p:spPr>
          <a:xfrm>
            <a:off x="8229600" y="44958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95" name="TextBox 65"/>
          <p:cNvSpPr txBox="1">
            <a:spLocks noChangeArrowheads="1"/>
          </p:cNvSpPr>
          <p:nvPr/>
        </p:nvSpPr>
        <p:spPr bwMode="auto">
          <a:xfrm>
            <a:off x="8305800" y="4648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67" name="Explosion 1 66"/>
          <p:cNvSpPr/>
          <p:nvPr/>
        </p:nvSpPr>
        <p:spPr>
          <a:xfrm>
            <a:off x="7086600" y="37338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97" name="TextBox 67"/>
          <p:cNvSpPr txBox="1">
            <a:spLocks noChangeArrowheads="1"/>
          </p:cNvSpPr>
          <p:nvPr/>
        </p:nvSpPr>
        <p:spPr bwMode="auto">
          <a:xfrm>
            <a:off x="7239000" y="3886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69" name="Explosion 1 68"/>
          <p:cNvSpPr/>
          <p:nvPr/>
        </p:nvSpPr>
        <p:spPr>
          <a:xfrm>
            <a:off x="9220200" y="4267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699" name="TextBox 69"/>
          <p:cNvSpPr txBox="1">
            <a:spLocks noChangeArrowheads="1"/>
          </p:cNvSpPr>
          <p:nvPr/>
        </p:nvSpPr>
        <p:spPr bwMode="auto">
          <a:xfrm>
            <a:off x="9296400" y="44958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71" name="Explosion 1 70"/>
          <p:cNvSpPr/>
          <p:nvPr/>
        </p:nvSpPr>
        <p:spPr>
          <a:xfrm>
            <a:off x="5715000" y="1981200"/>
            <a:ext cx="990600" cy="762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701" name="TextBox 71"/>
          <p:cNvSpPr txBox="1">
            <a:spLocks noChangeArrowheads="1"/>
          </p:cNvSpPr>
          <p:nvPr/>
        </p:nvSpPr>
        <p:spPr bwMode="auto">
          <a:xfrm>
            <a:off x="5791200" y="2133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  <p:sp>
        <p:nvSpPr>
          <p:cNvPr id="69702" name="TextBox 45"/>
          <p:cNvSpPr txBox="1">
            <a:spLocks noChangeArrowheads="1"/>
          </p:cNvSpPr>
          <p:nvPr/>
        </p:nvSpPr>
        <p:spPr bwMode="auto">
          <a:xfrm>
            <a:off x="3276600" y="5029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/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14396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1524000" y="10668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lvl="2" algn="ctr" eaLnBrk="1" hangingPunct="1"/>
            <a:r>
              <a:rPr lang="en-US" altLang="x-none" sz="4000"/>
              <a:t>O</a:t>
            </a:r>
            <a:r>
              <a:rPr lang="en-US" altLang="x-none" sz="4000" baseline="-25000"/>
              <a:t>2</a:t>
            </a:r>
            <a:r>
              <a:rPr lang="en-US" altLang="x-none" sz="4000"/>
              <a:t> + C</a:t>
            </a:r>
            <a:r>
              <a:rPr lang="en-US" altLang="x-none" sz="4000" baseline="-25000"/>
              <a:t>6</a:t>
            </a:r>
            <a:r>
              <a:rPr lang="en-US" altLang="x-none" sz="4000"/>
              <a:t>H</a:t>
            </a:r>
            <a:r>
              <a:rPr lang="en-US" altLang="x-none" sz="4000" baseline="-25000"/>
              <a:t>12</a:t>
            </a:r>
            <a:r>
              <a:rPr lang="en-US" altLang="x-none" sz="4000"/>
              <a:t>O</a:t>
            </a:r>
            <a:r>
              <a:rPr lang="en-US" altLang="x-none" sz="4000" baseline="-25000"/>
              <a:t>6</a:t>
            </a:r>
            <a:r>
              <a:rPr lang="en-US" altLang="x-none" sz="4000"/>
              <a:t> </a:t>
            </a:r>
            <a:r>
              <a:rPr lang="en-US" altLang="x-none" sz="4000">
                <a:sym typeface="Wingdings" charset="2"/>
              </a:rPr>
              <a:t></a:t>
            </a:r>
            <a:r>
              <a:rPr lang="en-US" altLang="x-none" sz="4000"/>
              <a:t> CO</a:t>
            </a:r>
            <a:r>
              <a:rPr lang="en-US" altLang="x-none" sz="4000" baseline="-25000"/>
              <a:t>2</a:t>
            </a:r>
            <a:r>
              <a:rPr lang="en-US" altLang="x-none" sz="4000"/>
              <a:t> + H</a:t>
            </a:r>
            <a:r>
              <a:rPr lang="en-US" altLang="x-none" sz="4000" baseline="-25000"/>
              <a:t>2</a:t>
            </a:r>
            <a:r>
              <a:rPr lang="en-US" altLang="x-none" sz="4000"/>
              <a:t>O + Energy (ATP)</a:t>
            </a:r>
          </a:p>
        </p:txBody>
      </p:sp>
      <p:sp>
        <p:nvSpPr>
          <p:cNvPr id="70659" name="TextBox 6"/>
          <p:cNvSpPr txBox="1">
            <a:spLocks noChangeArrowheads="1"/>
          </p:cNvSpPr>
          <p:nvPr/>
        </p:nvSpPr>
        <p:spPr bwMode="auto">
          <a:xfrm>
            <a:off x="1524000" y="228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Aerobic Respiration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8800" y="2971801"/>
            <a:ext cx="320040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800"/>
              <a:t>Made in Krebs Cycle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0" y="2971801"/>
            <a:ext cx="5029200" cy="523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800"/>
              <a:t>Made in Electron Transport Chain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3810000" y="1828800"/>
            <a:ext cx="1676400" cy="914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6553200" y="2057400"/>
            <a:ext cx="1066800" cy="45720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4724400" y="1828800"/>
            <a:ext cx="3581400" cy="990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8191500" y="2095500"/>
            <a:ext cx="990600" cy="30480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36700" y="3886200"/>
            <a:ext cx="913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200" i="1"/>
              <a:t>TOTAL PRODUCTS: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0" y="4572001"/>
            <a:ext cx="9144000" cy="2554545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algn="ctr">
              <a:buFontTx/>
              <a:buChar char="-"/>
              <a:defRPr/>
            </a:pPr>
            <a:r>
              <a:rPr lang="en-US" sz="3200" dirty="0">
                <a:latin typeface="Calibri" pitchFamily="34" charset="0"/>
              </a:rPr>
              <a:t>CO</a:t>
            </a:r>
            <a:r>
              <a:rPr lang="en-US" sz="3200" baseline="-25000" dirty="0">
                <a:latin typeface="Calibri" pitchFamily="34" charset="0"/>
              </a:rPr>
              <a:t>2</a:t>
            </a: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en-US" sz="3200" dirty="0">
                <a:latin typeface="Calibri" pitchFamily="34" charset="0"/>
              </a:rPr>
              <a:t>H</a:t>
            </a:r>
            <a:r>
              <a:rPr lang="en-US" sz="3200" baseline="-25000" dirty="0">
                <a:latin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</a:rPr>
              <a:t>O</a:t>
            </a: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en-US" sz="3200" dirty="0">
                <a:latin typeface="Calibri" pitchFamily="34" charset="0"/>
              </a:rPr>
              <a:t>ATP</a:t>
            </a: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20193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81600"/>
            <a:ext cx="22113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1524000" y="2286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400" u="sng"/>
              <a:t>Glycolysis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304801"/>
            <a:ext cx="2286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i="1"/>
              <a:t>Is there is oxygen available to the cell?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91000" y="16764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b="1"/>
              <a:t>YES!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4267201"/>
            <a:ext cx="2971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4400" u="sng"/>
              <a:t>Aerobic Respiration</a:t>
            </a:r>
          </a:p>
        </p:txBody>
      </p:sp>
      <p:cxnSp>
        <p:nvCxnSpPr>
          <p:cNvPr id="7" name="Straight Arrow Connector 6"/>
          <p:cNvCxnSpPr>
            <a:cxnSpLocks noChangeShapeType="1"/>
            <a:stCxn id="71682" idx="2"/>
          </p:cNvCxnSpPr>
          <p:nvPr/>
        </p:nvCxnSpPr>
        <p:spPr bwMode="auto">
          <a:xfrm rot="5400000">
            <a:off x="3128169" y="1375569"/>
            <a:ext cx="3344862" cy="2590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39000" y="4343401"/>
            <a:ext cx="2895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4400" u="sng"/>
              <a:t>Anaerobic Respiration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91400" y="21336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b="1"/>
              <a:t>NO!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5486400" y="1752600"/>
            <a:ext cx="3429000" cy="190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00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1524000" y="228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Anaerobic Respiration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9144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2800" i="1"/>
              <a:t>Releasing energy from food molecules by producing ATP WITHOUT oxygen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304800"/>
            <a:ext cx="609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1947863"/>
            <a:ext cx="8610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/>
              <a:t>Remember, anaerobic respiration happens in the ___________.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0" y="2405063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/>
              <a:t>cytoplasm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57912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57600" y="4724400"/>
            <a:ext cx="9906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1524000" y="22860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800" b="1"/>
              <a:t>Cellular Respiration!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2209801"/>
            <a:ext cx="449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/>
              <a:t>Cellular respiration is a </a:t>
            </a:r>
            <a:r>
              <a:rPr lang="en-US" altLang="x-none" sz="3200" i="1"/>
              <a:t>chemical process</a:t>
            </a:r>
            <a:r>
              <a:rPr lang="en-US" altLang="x-none" sz="3200"/>
              <a:t> in which </a:t>
            </a:r>
            <a:r>
              <a:rPr lang="en-US" altLang="x-none" sz="3200" u="sng"/>
              <a:t>glucose molecules are broken down to release energy (ATP) for cellular functions</a:t>
            </a:r>
            <a:endParaRPr lang="en-US" altLang="x-none" sz="320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434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6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"/>
          <p:cNvSpPr txBox="1">
            <a:spLocks noChangeArrowheads="1"/>
          </p:cNvSpPr>
          <p:nvPr/>
        </p:nvSpPr>
        <p:spPr bwMode="auto">
          <a:xfrm>
            <a:off x="1524000" y="3048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/>
              <a:t>2 types of </a:t>
            </a:r>
            <a:r>
              <a:rPr lang="en-US" altLang="x-none" sz="4000" b="1"/>
              <a:t>Anaerobic Respiration </a:t>
            </a:r>
          </a:p>
        </p:txBody>
      </p:sp>
      <p:sp>
        <p:nvSpPr>
          <p:cNvPr id="73731" name="TextBox 4"/>
          <p:cNvSpPr txBox="1">
            <a:spLocks noChangeArrowheads="1"/>
          </p:cNvSpPr>
          <p:nvPr/>
        </p:nvSpPr>
        <p:spPr bwMode="auto">
          <a:xfrm>
            <a:off x="1524000" y="1981201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x-none" sz="3200" u="sng"/>
              <a:t>Lactic Acid Fermentation</a:t>
            </a:r>
          </a:p>
          <a:p>
            <a:pPr algn="ctr" eaLnBrk="1" hangingPunct="1">
              <a:buFontTx/>
              <a:buAutoNum type="arabicPeriod"/>
            </a:pPr>
            <a:endParaRPr lang="en-US" altLang="x-none" sz="3200" u="sng"/>
          </a:p>
          <a:p>
            <a:pPr algn="ctr" eaLnBrk="1" hangingPunct="1">
              <a:buFontTx/>
              <a:buAutoNum type="arabicPeriod"/>
            </a:pPr>
            <a:endParaRPr lang="en-US" altLang="x-none" sz="3200" u="sng"/>
          </a:p>
          <a:p>
            <a:pPr algn="ctr" eaLnBrk="1" hangingPunct="1">
              <a:buFontTx/>
              <a:buAutoNum type="arabicPeriod"/>
            </a:pPr>
            <a:endParaRPr lang="en-US" altLang="x-none" sz="3200" u="sng"/>
          </a:p>
          <a:p>
            <a:pPr algn="ctr" eaLnBrk="1" hangingPunct="1">
              <a:buFontTx/>
              <a:buAutoNum type="arabicPeriod"/>
            </a:pPr>
            <a:endParaRPr lang="en-US" altLang="x-none" sz="3200" u="sng"/>
          </a:p>
          <a:p>
            <a:pPr algn="ctr" eaLnBrk="1" hangingPunct="1">
              <a:buFontTx/>
              <a:buAutoNum type="arabicPeriod"/>
            </a:pPr>
            <a:r>
              <a:rPr lang="en-US" altLang="x-none" sz="3200" u="sng"/>
              <a:t>Alcoholic Fermentation</a:t>
            </a:r>
          </a:p>
        </p:txBody>
      </p:sp>
    </p:spTree>
    <p:extLst>
      <p:ext uri="{BB962C8B-B14F-4D97-AF65-F5344CB8AC3E}">
        <p14:creationId xmlns:p14="http://schemas.microsoft.com/office/powerpoint/2010/main" val="1236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1524000" y="228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Lactic Acid Fermentation</a:t>
            </a:r>
          </a:p>
        </p:txBody>
      </p:sp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1524000" y="129540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600" u="sng"/>
              <a:t>Occurs in ANIMAL cells when oxygen is ABSENT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0" y="2895601"/>
            <a:ext cx="3429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i="1"/>
              <a:t>Occurs during rapid periods of exercise when the body cannot supply enough oxygen to the tissues/muscles</a:t>
            </a:r>
          </a:p>
        </p:txBody>
      </p:sp>
      <p:pic>
        <p:nvPicPr>
          <p:cNvPr id="74757" name="Picture 2" descr="http://www.csgoldrush.com/sitebuildercontent/sitebuilderpictures/push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1752600" y="304801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600" i="1"/>
              <a:t>Why do our muscles burn after we workout?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400" y="54864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600" u="sng"/>
              <a:t>Lactic acid fermentation </a:t>
            </a:r>
            <a:r>
              <a:rPr lang="en-US" altLang="x-none" sz="3600"/>
              <a:t>taking place in our muscles!</a:t>
            </a:r>
          </a:p>
        </p:txBody>
      </p:sp>
    </p:spTree>
    <p:extLst>
      <p:ext uri="{BB962C8B-B14F-4D97-AF65-F5344CB8AC3E}">
        <p14:creationId xmlns:p14="http://schemas.microsoft.com/office/powerpoint/2010/main" val="4313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1524000" y="3048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Alcoholic Fermentation </a:t>
            </a:r>
          </a:p>
        </p:txBody>
      </p:sp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2362200" y="13716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600" u="sng"/>
              <a:t>Occurs is PLANT cells and YEAST in the ABSENCE of oxygen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5562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1524000" y="22860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600" i="1"/>
              <a:t>How does yeast make bread rise? </a:t>
            </a:r>
          </a:p>
        </p:txBody>
      </p:sp>
      <p:pic>
        <p:nvPicPr>
          <p:cNvPr id="77827" name="Picture 2" descr="http://localcrank.files.wordpress.com/2009/07/ist2_4414731-sliced-b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38798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295400"/>
            <a:ext cx="4076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5"/>
          <p:cNvSpPr txBox="1">
            <a:spLocks noChangeArrowheads="1"/>
          </p:cNvSpPr>
          <p:nvPr/>
        </p:nvSpPr>
        <p:spPr bwMode="auto">
          <a:xfrm>
            <a:off x="1828800" y="54102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400"/>
              <a:t>One of the products of alcoholic fermentation is carbon dioxide. </a:t>
            </a:r>
          </a:p>
          <a:p>
            <a:pPr eaLnBrk="1" hangingPunct="1"/>
            <a:r>
              <a:rPr lang="en-US" altLang="x-none" sz="2400"/>
              <a:t>The carbon dioxide makes the little air pockets in bread and makes it rise. </a:t>
            </a:r>
          </a:p>
        </p:txBody>
      </p:sp>
    </p:spTree>
    <p:extLst>
      <p:ext uri="{BB962C8B-B14F-4D97-AF65-F5344CB8AC3E}">
        <p14:creationId xmlns:p14="http://schemas.microsoft.com/office/powerpoint/2010/main" val="21158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5"/>
          <p:cNvSpPr txBox="1">
            <a:spLocks noChangeArrowheads="1"/>
          </p:cNvSpPr>
          <p:nvPr/>
        </p:nvSpPr>
        <p:spPr bwMode="auto">
          <a:xfrm>
            <a:off x="1524000" y="10668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lvl="2" algn="ctr" eaLnBrk="1" hangingPunct="1"/>
            <a:r>
              <a:rPr lang="en-US" altLang="x-none" sz="4000"/>
              <a:t>O</a:t>
            </a:r>
            <a:r>
              <a:rPr lang="en-US" altLang="x-none" sz="4000" baseline="-25000"/>
              <a:t>2</a:t>
            </a:r>
            <a:r>
              <a:rPr lang="en-US" altLang="x-none" sz="4000"/>
              <a:t> + C</a:t>
            </a:r>
            <a:r>
              <a:rPr lang="en-US" altLang="x-none" sz="4000" baseline="-25000"/>
              <a:t>6</a:t>
            </a:r>
            <a:r>
              <a:rPr lang="en-US" altLang="x-none" sz="4000"/>
              <a:t>H</a:t>
            </a:r>
            <a:r>
              <a:rPr lang="en-US" altLang="x-none" sz="4000" baseline="-25000"/>
              <a:t>12</a:t>
            </a:r>
            <a:r>
              <a:rPr lang="en-US" altLang="x-none" sz="4000"/>
              <a:t>O</a:t>
            </a:r>
            <a:r>
              <a:rPr lang="en-US" altLang="x-none" sz="4000" baseline="-25000"/>
              <a:t>6</a:t>
            </a:r>
            <a:r>
              <a:rPr lang="en-US" altLang="x-none" sz="4000"/>
              <a:t> </a:t>
            </a:r>
            <a:r>
              <a:rPr lang="en-US" altLang="x-none" sz="4000">
                <a:sym typeface="Wingdings" charset="2"/>
              </a:rPr>
              <a:t></a:t>
            </a:r>
            <a:r>
              <a:rPr lang="en-US" altLang="x-none" sz="4000"/>
              <a:t> CO</a:t>
            </a:r>
            <a:r>
              <a:rPr lang="en-US" altLang="x-none" sz="4000" baseline="-25000"/>
              <a:t>2</a:t>
            </a:r>
            <a:r>
              <a:rPr lang="en-US" altLang="x-none" sz="4000"/>
              <a:t> + H</a:t>
            </a:r>
            <a:r>
              <a:rPr lang="en-US" altLang="x-none" sz="4000" baseline="-25000"/>
              <a:t>2</a:t>
            </a:r>
            <a:r>
              <a:rPr lang="en-US" altLang="x-none" sz="4000"/>
              <a:t>O + Energy (ATP)</a:t>
            </a:r>
          </a:p>
        </p:txBody>
      </p:sp>
      <p:sp>
        <p:nvSpPr>
          <p:cNvPr id="78851" name="TextBox 6"/>
          <p:cNvSpPr txBox="1">
            <a:spLocks noChangeArrowheads="1"/>
          </p:cNvSpPr>
          <p:nvPr/>
        </p:nvSpPr>
        <p:spPr bwMode="auto">
          <a:xfrm>
            <a:off x="1524000" y="228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b="1" u="sng"/>
              <a:t>Anaerobic Respiration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36700" y="3886200"/>
            <a:ext cx="913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200" i="1"/>
              <a:t>TOTAL PRODUCTS: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0" y="4572001"/>
            <a:ext cx="9144000" cy="2554545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algn="ctr">
              <a:buFontTx/>
              <a:buChar char="-"/>
              <a:defRPr/>
            </a:pPr>
            <a:r>
              <a:rPr lang="en-US" sz="3200" dirty="0">
                <a:latin typeface="Calibri" pitchFamily="34" charset="0"/>
              </a:rPr>
              <a:t>CO</a:t>
            </a:r>
            <a:r>
              <a:rPr lang="en-US" sz="3200" baseline="-25000" dirty="0">
                <a:latin typeface="Calibri" pitchFamily="34" charset="0"/>
              </a:rPr>
              <a:t>2</a:t>
            </a: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en-US" sz="3200" dirty="0">
                <a:latin typeface="Calibri" pitchFamily="34" charset="0"/>
              </a:rPr>
              <a:t>H</a:t>
            </a:r>
            <a:r>
              <a:rPr lang="en-US" sz="3200" baseline="-25000" dirty="0">
                <a:latin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</a:rPr>
              <a:t>O</a:t>
            </a: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defRPr/>
            </a:pPr>
            <a:endParaRPr lang="en-US" sz="3200" dirty="0">
              <a:latin typeface="Calibri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en-US" sz="3200" dirty="0">
                <a:latin typeface="Calibri" pitchFamily="34" charset="0"/>
              </a:rPr>
              <a:t>ATP</a:t>
            </a: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20193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81600"/>
            <a:ext cx="22113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05000" y="21336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800"/>
              <a:t>Even though anaerobic respiration is completed in a different way, the products are the same as in aerobic respiration!!!!!</a:t>
            </a:r>
          </a:p>
        </p:txBody>
      </p:sp>
    </p:spTree>
    <p:extLst>
      <p:ext uri="{BB962C8B-B14F-4D97-AF65-F5344CB8AC3E}">
        <p14:creationId xmlns:p14="http://schemas.microsoft.com/office/powerpoint/2010/main" val="1499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52400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600"/>
              <a:t>What types of organisms undergo cellular respiration? </a:t>
            </a:r>
          </a:p>
        </p:txBody>
      </p:sp>
      <p:pic>
        <p:nvPicPr>
          <p:cNvPr id="3" name="Picture 14" descr="http://www.kitchenproject.com/history/images/yea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2222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maona.net/img/misc/ti_plant_in_y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1"/>
            <a:ext cx="1752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2.tau.ac.il/InternetFiles/news/UserFiles/image/%D7%A6%D7%97/bacteri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4511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nrri.umn.edu/WORMS/images/home/wo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1"/>
            <a:ext cx="32321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ww.cs.rochester.edu/research/vision/people/vision_peo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95401"/>
            <a:ext cx="22225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lemonlemonade.files.wordpress.com/2009/02/cat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38600"/>
            <a:ext cx="2222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600"/>
              <a:t>Cellular respiration occurs in ALL living cells!</a:t>
            </a:r>
          </a:p>
        </p:txBody>
      </p:sp>
    </p:spTree>
    <p:extLst>
      <p:ext uri="{BB962C8B-B14F-4D97-AF65-F5344CB8AC3E}">
        <p14:creationId xmlns:p14="http://schemas.microsoft.com/office/powerpoint/2010/main" val="16605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 i="1"/>
              <a:t>What happens to the food we eat?</a:t>
            </a:r>
          </a:p>
        </p:txBody>
      </p:sp>
      <p:pic>
        <p:nvPicPr>
          <p:cNvPr id="4813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1"/>
            <a:ext cx="352425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762000"/>
            <a:ext cx="1095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b="6493"/>
          <a:stretch>
            <a:fillRect/>
          </a:stretch>
        </p:blipFill>
        <p:spPr bwMode="auto">
          <a:xfrm>
            <a:off x="8458200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2057401"/>
            <a:ext cx="487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400"/>
              <a:t>1. We break our food down into small molecules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96200" y="37338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400"/>
              <a:t>2. We use the energy stored in the bonds in our food to make ATP</a:t>
            </a:r>
          </a:p>
        </p:txBody>
      </p:sp>
      <p:pic>
        <p:nvPicPr>
          <p:cNvPr id="11" name="Picture 4" descr="coulom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1536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0" y="5715001"/>
            <a:ext cx="472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400"/>
              <a:t>3. A small amount of the food becomes waste</a:t>
            </a:r>
          </a:p>
        </p:txBody>
      </p:sp>
      <p:pic>
        <p:nvPicPr>
          <p:cNvPr id="13" name="Picture 2" descr="http://jorycaron.com/blog/wp-content/uploads/2009/03/cowp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5410200"/>
            <a:ext cx="1704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5334000" y="1676400"/>
            <a:ext cx="1524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3810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 rot="16200000" flipH="1">
            <a:off x="3779044" y="4679156"/>
            <a:ext cx="1143000" cy="319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1524000" y="22860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200" i="1"/>
              <a:t>What are some of the things that our body does that requires energy?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4876800"/>
            <a:ext cx="381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800" u="sng"/>
              <a:t>Physical Activities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x-none" sz="2800"/>
              <a:t>Running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x-none" sz="2800"/>
              <a:t>Playing sports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x-none" sz="2800"/>
              <a:t>Pumping our hearts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43600" y="4876800"/>
            <a:ext cx="472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800" u="sng"/>
              <a:t>Cellular Activities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x-none" sz="2800"/>
              <a:t>Sending messages to our brain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x-none" sz="2800"/>
              <a:t>Transporting molecules in and out of our cells</a:t>
            </a: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1"/>
            <a:ext cx="3886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1524000" y="228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4000"/>
              <a:t>Cellular Respiration is a </a:t>
            </a:r>
            <a:r>
              <a:rPr lang="en-US" altLang="x-none" sz="4000" b="1"/>
              <a:t>chemical reaction</a:t>
            </a:r>
            <a:r>
              <a:rPr lang="en-US" altLang="x-none" sz="4000"/>
              <a:t>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5562601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200" i="1"/>
              <a:t>During chemical reactions, molecules break apart and rearrange to make new molecules. </a:t>
            </a:r>
          </a:p>
        </p:txBody>
      </p:sp>
      <p:pic>
        <p:nvPicPr>
          <p:cNvPr id="4" name="Picture 2" descr="http://www.sciencelearn.org.nz/var/sciencelearn/storage/images/contexts/nanoscience/sci_media/images/chemical_reactions_involve_making_new_combinations/53823-2-eng-NZ/chemical_reactions_involve_making_new_combinations_full_size_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1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1524000" y="22860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3200"/>
              <a:t>Like photosynthesis, cellular respiration has a </a:t>
            </a:r>
            <a:r>
              <a:rPr lang="en-US" altLang="x-none" sz="3200" i="1"/>
              <a:t>specific chemical reaction</a:t>
            </a:r>
            <a:r>
              <a:rPr lang="en-US" altLang="x-none" sz="3200"/>
              <a:t> that happens </a:t>
            </a:r>
            <a:r>
              <a:rPr lang="en-US" altLang="x-none" sz="3200" i="1"/>
              <a:t>every time</a:t>
            </a:r>
            <a:r>
              <a:rPr lang="en-US" altLang="x-none" sz="3200"/>
              <a:t>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5181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lvl="2" algn="ctr" eaLnBrk="1" hangingPunct="1"/>
            <a:r>
              <a:rPr lang="en-US" altLang="x-none" sz="4000"/>
              <a:t>O</a:t>
            </a:r>
            <a:r>
              <a:rPr lang="en-US" altLang="x-none" sz="4000" baseline="-25000"/>
              <a:t>2</a:t>
            </a:r>
            <a:r>
              <a:rPr lang="en-US" altLang="x-none" sz="4000"/>
              <a:t> + C</a:t>
            </a:r>
            <a:r>
              <a:rPr lang="en-US" altLang="x-none" sz="4000" baseline="-25000"/>
              <a:t>6</a:t>
            </a:r>
            <a:r>
              <a:rPr lang="en-US" altLang="x-none" sz="4000"/>
              <a:t>H</a:t>
            </a:r>
            <a:r>
              <a:rPr lang="en-US" altLang="x-none" sz="4000" baseline="-25000"/>
              <a:t>12</a:t>
            </a:r>
            <a:r>
              <a:rPr lang="en-US" altLang="x-none" sz="4000"/>
              <a:t>O</a:t>
            </a:r>
            <a:r>
              <a:rPr lang="en-US" altLang="x-none" sz="4000" baseline="-25000"/>
              <a:t>6</a:t>
            </a:r>
            <a:r>
              <a:rPr lang="en-US" altLang="x-none" sz="4000"/>
              <a:t> </a:t>
            </a:r>
            <a:r>
              <a:rPr lang="en-US" altLang="x-none" sz="4000">
                <a:sym typeface="Wingdings" charset="2"/>
              </a:rPr>
              <a:t></a:t>
            </a:r>
            <a:r>
              <a:rPr lang="en-US" altLang="x-none" sz="4000"/>
              <a:t> CO</a:t>
            </a:r>
            <a:r>
              <a:rPr lang="en-US" altLang="x-none" sz="4000" baseline="-25000"/>
              <a:t>2</a:t>
            </a:r>
            <a:r>
              <a:rPr lang="en-US" altLang="x-none" sz="4000"/>
              <a:t> + H</a:t>
            </a:r>
            <a:r>
              <a:rPr lang="en-US" altLang="x-none" sz="4000" baseline="-25000"/>
              <a:t>2</a:t>
            </a:r>
            <a:r>
              <a:rPr lang="en-US" altLang="x-none" sz="4000"/>
              <a:t>O + Energy (ATP)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396240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800" i="1"/>
              <a:t>We breathe in oxygen and get glucose from our food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43800" y="3886200"/>
            <a:ext cx="2514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800" i="1"/>
              <a:t>We breathe out carbon dioxide</a:t>
            </a:r>
          </a:p>
        </p:txBody>
      </p:sp>
      <p:pic>
        <p:nvPicPr>
          <p:cNvPr id="6" name="Picture 6" descr="health1205_468x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1"/>
            <a:ext cx="12954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blowing-up-balloon-thumb14525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62200"/>
            <a:ext cx="18430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stresslessinlasvegas.com/wp-content/uploads/2009/01/wb_breathe_3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981201"/>
            <a:ext cx="12684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33800" y="2362200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6000"/>
              <a:t>+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24384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6000">
                <a:sym typeface="Wingdings" charset="2"/>
              </a:rPr>
              <a:t></a:t>
            </a:r>
            <a:endParaRPr lang="en-US" altLang="x-none" sz="60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0" y="5943601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800" i="1"/>
              <a:t>(reactants)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00800" y="5943601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800" i="1"/>
              <a:t>(products)</a:t>
            </a:r>
          </a:p>
        </p:txBody>
      </p:sp>
    </p:spTree>
    <p:extLst>
      <p:ext uri="{BB962C8B-B14F-4D97-AF65-F5344CB8AC3E}">
        <p14:creationId xmlns:p14="http://schemas.microsoft.com/office/powerpoint/2010/main" val="3678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905000" y="304801"/>
            <a:ext cx="8382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3600"/>
              <a:t>Cellular </a:t>
            </a:r>
            <a:r>
              <a:rPr lang="en-US" altLang="x-none" sz="4000"/>
              <a:t>respiration</a:t>
            </a:r>
            <a:r>
              <a:rPr lang="en-US" altLang="x-none" sz="3600"/>
              <a:t> can be divided into </a:t>
            </a:r>
            <a:r>
              <a:rPr lang="en-US" altLang="x-none" sz="3600" u="sng"/>
              <a:t>2</a:t>
            </a:r>
            <a:r>
              <a:rPr lang="en-US" altLang="x-none" sz="3600"/>
              <a:t> main parts.</a:t>
            </a: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3733800" y="2209800"/>
            <a:ext cx="533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x-none" sz="4000"/>
              <a:t>Anaerobic respiration</a:t>
            </a:r>
          </a:p>
          <a:p>
            <a:pPr algn="ctr" eaLnBrk="1" hangingPunct="1">
              <a:buFontTx/>
              <a:buAutoNum type="arabicPeriod"/>
            </a:pPr>
            <a:endParaRPr lang="en-US" altLang="x-none" sz="4000"/>
          </a:p>
          <a:p>
            <a:pPr algn="ctr" eaLnBrk="1" hangingPunct="1">
              <a:buFontTx/>
              <a:buAutoNum type="arabicPeriod"/>
            </a:pPr>
            <a:endParaRPr lang="en-US" altLang="x-none" sz="4000"/>
          </a:p>
          <a:p>
            <a:pPr eaLnBrk="1" hangingPunct="1">
              <a:buFontTx/>
              <a:buAutoNum type="arabicPeriod"/>
            </a:pPr>
            <a:r>
              <a:rPr lang="en-US" altLang="x-none" sz="4000"/>
              <a:t>Aerobic respiration  </a:t>
            </a:r>
          </a:p>
        </p:txBody>
      </p:sp>
    </p:spTree>
    <p:extLst>
      <p:ext uri="{BB962C8B-B14F-4D97-AF65-F5344CB8AC3E}">
        <p14:creationId xmlns:p14="http://schemas.microsoft.com/office/powerpoint/2010/main" val="17980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790</Words>
  <Application>Microsoft Macintosh PowerPoint</Application>
  <PresentationFormat>Widescreen</PresentationFormat>
  <Paragraphs>196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 Light</vt:lpstr>
      <vt:lpstr>Arial</vt:lpstr>
      <vt:lpstr>Calibri</vt:lpstr>
      <vt:lpstr>Wingdings</vt:lpstr>
      <vt:lpstr>Office Theme</vt:lpstr>
      <vt:lpstr>Photosynthesis and Cellular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2018-09-28T13:55:50Z</dcterms:created>
  <dcterms:modified xsi:type="dcterms:W3CDTF">2018-09-28T14:09:48Z</dcterms:modified>
</cp:coreProperties>
</file>