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udio/unknown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692"/>
  </p:normalViewPr>
  <p:slideViewPr>
    <p:cSldViewPr snapToGrid="0" snapToObjects="1">
      <p:cViewPr varScale="1">
        <p:scale>
          <a:sx n="65" d="100"/>
          <a:sy n="65" d="100"/>
        </p:scale>
        <p:origin x="2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6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1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4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7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0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7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1DF3F-4E9D-5E4E-9FA4-6D5376F60A8E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432DB-0856-D440-9E40-8B5ECF57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5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8229600" cy="579438"/>
          </a:xfrm>
          <a:prstGeom prst="rect">
            <a:avLst/>
          </a:prstGeom>
          <a:gradFill rotWithShape="0">
            <a:gsLst>
              <a:gs pos="0">
                <a:srgbClr val="99FFC0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3200"/>
              <a:t>Constant variables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362200" y="1385888"/>
            <a:ext cx="7772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 dirty="0"/>
              <a:t>These are all the variables that must </a:t>
            </a:r>
            <a:r>
              <a:rPr lang="en-GB" sz="2800" u="sng" dirty="0"/>
              <a:t>not</a:t>
            </a:r>
            <a:r>
              <a:rPr lang="en-GB" sz="2800" dirty="0"/>
              <a:t> change, to make sure it is a fair test.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sz="2800" dirty="0"/>
              <a:t>Example 1</a:t>
            </a:r>
          </a:p>
        </p:txBody>
      </p:sp>
      <p:pic>
        <p:nvPicPr>
          <p:cNvPr id="44036" name="Picture 4" descr="D:\P4U Web-site items\KJ-PowerPoints\images for PPTs\ProfM-fromTechSetTIFF+Transpar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2362200"/>
            <a:ext cx="17938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362200" y="4175126"/>
            <a:ext cx="6248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You must use the </a:t>
            </a:r>
            <a:r>
              <a:rPr lang="en-GB" sz="2800" u="sng"/>
              <a:t>same</a:t>
            </a:r>
            <a:r>
              <a:rPr lang="en-GB" sz="2800"/>
              <a:t> elastic band all the time, </a:t>
            </a:r>
            <a:br>
              <a:rPr lang="en-GB" sz="2800"/>
            </a:br>
            <a:r>
              <a:rPr lang="en-GB" sz="2800"/>
              <a:t>and the </a:t>
            </a:r>
            <a:r>
              <a:rPr lang="en-GB" sz="2800" u="sng"/>
              <a:t>same</a:t>
            </a:r>
            <a:r>
              <a:rPr lang="en-GB" sz="2800"/>
              <a:t> scale etc,</a:t>
            </a:r>
            <a:br>
              <a:rPr lang="en-GB" sz="2800"/>
            </a:br>
            <a:r>
              <a:rPr lang="en-GB" sz="2800"/>
              <a:t>so it is a fair test.</a:t>
            </a:r>
            <a:endParaRPr lang="en-GB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362200" y="3098800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Investigating how a weight </a:t>
            </a:r>
            <a:br>
              <a:rPr lang="en-GB" sz="2800"/>
            </a:br>
            <a:r>
              <a:rPr lang="en-GB" sz="2800"/>
              <a:t>affects the length of an elastic band.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7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7" grpId="0" build="p" autoUpdateAnimBg="0"/>
      <p:bldP spid="44038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590800" y="381000"/>
            <a:ext cx="63246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7432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32004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6576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41148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Try these:</a:t>
            </a:r>
          </a:p>
          <a:p>
            <a:pPr algn="l" eaLnBrk="1" hangingPunct="1">
              <a:spcBef>
                <a:spcPct val="50000"/>
              </a:spcBef>
              <a:buFont typeface="Arial" charset="0"/>
              <a:buAutoNum type="arabicPeriod"/>
            </a:pPr>
            <a:endParaRPr lang="en-GB"/>
          </a:p>
          <a:p>
            <a:pPr algn="l"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GB"/>
              <a:t>Julia is seeing if her new diet will help her lose weight compared to her normal diet.  </a:t>
            </a:r>
          </a:p>
          <a:p>
            <a:pPr algn="l"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GB"/>
              <a:t>John wants to see if the new Corvette is faster than the one he owns.</a:t>
            </a:r>
          </a:p>
          <a:p>
            <a:pPr algn="l"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GB"/>
              <a:t>Samantha wants to test how different colors of light will effect sunlight.</a:t>
            </a:r>
          </a:p>
          <a:p>
            <a:pPr algn="l" eaLnBrk="1" hangingPunct="1">
              <a:spcBef>
                <a:spcPct val="50000"/>
              </a:spcBef>
              <a:buFont typeface="Arial" charset="0"/>
              <a:buAutoNum type="arabicPeriod"/>
            </a:pPr>
            <a:endParaRPr lang="en-GB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124201" y="4255503"/>
            <a:ext cx="4291559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7432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32004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6576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41148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/>
              <a:t>Control:</a:t>
            </a:r>
          </a:p>
          <a:p>
            <a:pPr algn="l"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/>
              <a:t>Normal Diet</a:t>
            </a:r>
          </a:p>
          <a:p>
            <a:pPr algn="l"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/>
              <a:t>John’s corvette</a:t>
            </a:r>
          </a:p>
          <a:p>
            <a:pPr algn="l"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/>
              <a:t>Regular sunlight (white light)</a:t>
            </a:r>
          </a:p>
        </p:txBody>
      </p:sp>
    </p:spTree>
    <p:extLst>
      <p:ext uri="{BB962C8B-B14F-4D97-AF65-F5344CB8AC3E}">
        <p14:creationId xmlns:p14="http://schemas.microsoft.com/office/powerpoint/2010/main" val="53388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8229600" cy="579438"/>
          </a:xfrm>
          <a:prstGeom prst="rect">
            <a:avLst/>
          </a:prstGeom>
          <a:gradFill rotWithShape="0">
            <a:gsLst>
              <a:gs pos="0">
                <a:srgbClr val="99FFC0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3200"/>
              <a:t>Constant variables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62200" y="1385888"/>
            <a:ext cx="7772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These are all the variables that must </a:t>
            </a:r>
            <a:r>
              <a:rPr lang="en-GB" sz="2800" u="sng"/>
              <a:t>not</a:t>
            </a:r>
            <a:r>
              <a:rPr lang="en-GB" sz="2800"/>
              <a:t> change, to make sure it is a fair test.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sz="2800"/>
              <a:t>Example 2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362200" y="4175126"/>
            <a:ext cx="62484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You must use the </a:t>
            </a:r>
            <a:r>
              <a:rPr lang="en-GB" sz="2800" u="sng"/>
              <a:t>same</a:t>
            </a:r>
            <a:r>
              <a:rPr lang="en-GB" sz="2800"/>
              <a:t> beaker, </a:t>
            </a:r>
            <a:br>
              <a:rPr lang="en-GB" sz="2800"/>
            </a:br>
            <a:r>
              <a:rPr lang="en-GB" sz="2800"/>
              <a:t>with the </a:t>
            </a:r>
            <a:r>
              <a:rPr lang="en-GB" sz="2800" u="sng"/>
              <a:t>same</a:t>
            </a:r>
            <a:r>
              <a:rPr lang="en-GB" sz="2800"/>
              <a:t> amount of water, </a:t>
            </a:r>
            <a:br>
              <a:rPr lang="en-GB" sz="2800"/>
            </a:br>
            <a:r>
              <a:rPr lang="en-GB" sz="2800"/>
              <a:t>in the </a:t>
            </a:r>
            <a:r>
              <a:rPr lang="en-GB" sz="2800" u="sng"/>
              <a:t>same</a:t>
            </a:r>
            <a:r>
              <a:rPr lang="en-GB" sz="2800"/>
              <a:t> position in the room, </a:t>
            </a:r>
            <a:br>
              <a:rPr lang="en-GB" sz="2800"/>
            </a:br>
            <a:r>
              <a:rPr lang="en-GB" sz="2800"/>
              <a:t>at the </a:t>
            </a:r>
            <a:r>
              <a:rPr lang="en-GB" sz="2800" u="sng"/>
              <a:t>same</a:t>
            </a:r>
            <a:r>
              <a:rPr lang="en-GB" sz="2800"/>
              <a:t> room temperature,</a:t>
            </a:r>
            <a:br>
              <a:rPr lang="en-GB" sz="2800"/>
            </a:br>
            <a:r>
              <a:rPr lang="en-GB" sz="2800"/>
              <a:t>so it is a fair test.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362200" y="3098800"/>
            <a:ext cx="7162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Investigating how the rate of cooling of a beaker depends on the initial temperature.</a:t>
            </a:r>
          </a:p>
        </p:txBody>
      </p:sp>
      <p:pic>
        <p:nvPicPr>
          <p:cNvPr id="47111" name="Picture 7" descr="D:\P4U Web-site items\KJ-PowerPoints\images for PPTs\beaker+thermom+Transpar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4" y="2895601"/>
            <a:ext cx="1544637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9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 autoUpdateAnimBg="0"/>
      <p:bldP spid="47110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362200" y="1385888"/>
            <a:ext cx="7772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These are all the variables that must </a:t>
            </a:r>
            <a:r>
              <a:rPr lang="en-GB" sz="2800" u="sng"/>
              <a:t>not</a:t>
            </a:r>
            <a:r>
              <a:rPr lang="en-GB" sz="2800"/>
              <a:t> change, to make sure it is a fair test.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362200" y="4114801"/>
            <a:ext cx="60198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Which are the constant</a:t>
            </a:r>
            <a:br>
              <a:rPr lang="en-GB" sz="2800"/>
            </a:br>
            <a:r>
              <a:rPr lang="en-GB" sz="2800"/>
              <a:t>variables here?</a:t>
            </a:r>
          </a:p>
          <a:p>
            <a:pPr algn="l" eaLnBrk="1" hangingPunct="1">
              <a:spcBef>
                <a:spcPct val="30000"/>
              </a:spcBef>
            </a:pPr>
            <a:endParaRPr lang="en-GB" sz="320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362200" y="2463801"/>
            <a:ext cx="716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Example 3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362200" y="2971800"/>
            <a:ext cx="7162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Investigating how the current through a resistor depends on the voltage across it.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438400" y="457200"/>
            <a:ext cx="8229600" cy="579438"/>
          </a:xfrm>
          <a:prstGeom prst="rect">
            <a:avLst/>
          </a:prstGeom>
          <a:gradFill rotWithShape="0">
            <a:gsLst>
              <a:gs pos="0">
                <a:srgbClr val="99FFC0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3200"/>
              <a:t>Constant variables</a:t>
            </a:r>
          </a:p>
        </p:txBody>
      </p:sp>
      <p:pic>
        <p:nvPicPr>
          <p:cNvPr id="50185" name="Picture 9" descr="D:\P4U Web-site items\KJ-PowerPoints\images for PPTs\OhmsLawCircuit+Transpar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06813"/>
            <a:ext cx="3379788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057400" y="5257800"/>
            <a:ext cx="5791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Use the </a:t>
            </a:r>
            <a:r>
              <a:rPr lang="en-GB" sz="3200" u="sng"/>
              <a:t>same</a:t>
            </a:r>
            <a:r>
              <a:rPr lang="en-GB" sz="3200"/>
              <a:t> circuit at the </a:t>
            </a:r>
            <a:r>
              <a:rPr lang="en-GB" sz="3200" u="sng"/>
              <a:t>same</a:t>
            </a:r>
            <a:r>
              <a:rPr lang="en-GB" sz="3200"/>
              <a:t> temperature each time.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5474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 autoUpdateAnimBg="0"/>
      <p:bldP spid="5018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438400" y="1219201"/>
            <a:ext cx="518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</a:t>
            </a:r>
            <a:r>
              <a:rPr lang="en-GB" sz="2800" u="sng"/>
              <a:t>in</a:t>
            </a:r>
            <a:r>
              <a:rPr lang="en-GB" sz="2800"/>
              <a:t>dependent variable is</a:t>
            </a:r>
            <a:br>
              <a:rPr lang="en-GB" sz="2800"/>
            </a:br>
            <a:r>
              <a:rPr lang="en-GB" sz="3200"/>
              <a:t>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438400" y="457200"/>
            <a:ext cx="8991600" cy="579438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3200"/>
              <a:t>In Summary</a:t>
            </a:r>
            <a:endParaRPr lang="en-GB"/>
          </a:p>
        </p:txBody>
      </p:sp>
      <p:pic>
        <p:nvPicPr>
          <p:cNvPr id="51209" name="Picture 9" descr="D:\P4U Web-site items\KJ-PowerPoints\images for PPTs\ProfM-fromTechSetTIFF+Transparen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26" y="1219200"/>
            <a:ext cx="17938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438400" y="1770064"/>
            <a:ext cx="2438400" cy="5794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CC00CC"/>
              </a:buClr>
              <a:buFontTx/>
              <a:buChar char="•"/>
            </a:pPr>
            <a:r>
              <a:rPr lang="en-GB" sz="3200"/>
              <a:t> weight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438400" y="2514601"/>
            <a:ext cx="518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dependent variable is</a:t>
            </a:r>
            <a:br>
              <a:rPr lang="en-GB" sz="2800"/>
            </a:br>
            <a:r>
              <a:rPr lang="en-GB" sz="3200"/>
              <a:t>?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2438400" y="3048000"/>
            <a:ext cx="4572000" cy="5794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GB" sz="3200"/>
              <a:t> length of the elastic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209800" y="3886201"/>
            <a:ext cx="5410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constant variables are</a:t>
            </a:r>
            <a:br>
              <a:rPr lang="en-GB" sz="2800"/>
            </a:br>
            <a:endParaRPr lang="en-GB" sz="3200"/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2438400" y="4419600"/>
            <a:ext cx="4572000" cy="156966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3200"/>
              <a:t>same elastic band,</a:t>
            </a:r>
            <a:br>
              <a:rPr lang="en-GB" sz="3200"/>
            </a:br>
            <a:r>
              <a:rPr lang="en-GB" sz="3200"/>
              <a:t>same scale, etc,</a:t>
            </a:r>
            <a:br>
              <a:rPr lang="en-GB" sz="3200"/>
            </a:br>
            <a:r>
              <a:rPr lang="en-GB" sz="3200"/>
              <a:t>so it is a fair test.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7772400" y="533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74742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 autoUpdateAnimBg="0"/>
      <p:bldP spid="51210" grpId="0" animBg="1" autoUpdateAnimBg="0"/>
      <p:bldP spid="51211" grpId="0" build="p" autoUpdateAnimBg="0"/>
      <p:bldP spid="51212" grpId="0" animBg="1" autoUpdateAnimBg="0"/>
      <p:bldP spid="51213" grpId="0" build="p" autoUpdateAnimBg="0"/>
      <p:bldP spid="51214" grpId="0" animBg="1" autoUpdateAnimBg="0"/>
      <p:bldP spid="512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438400" y="1219201"/>
            <a:ext cx="518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</a:t>
            </a:r>
            <a:r>
              <a:rPr lang="en-GB" sz="2800" u="sng"/>
              <a:t>in</a:t>
            </a:r>
            <a:r>
              <a:rPr lang="en-GB" sz="2800"/>
              <a:t>dependent variable is</a:t>
            </a:r>
            <a:br>
              <a:rPr lang="en-GB" sz="2800"/>
            </a:br>
            <a:r>
              <a:rPr lang="en-GB" sz="3200"/>
              <a:t>?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38400" y="457200"/>
            <a:ext cx="8991600" cy="579438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3200"/>
              <a:t>In Summary</a:t>
            </a:r>
            <a:endParaRPr lang="en-GB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438400" y="1770064"/>
            <a:ext cx="4648200" cy="5794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CC00CC"/>
              </a:buClr>
              <a:buFontTx/>
              <a:buChar char="•"/>
            </a:pPr>
            <a:r>
              <a:rPr lang="en-GB" sz="3200"/>
              <a:t> initial temperature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438400" y="2514601"/>
            <a:ext cx="518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dependent variable is</a:t>
            </a:r>
            <a:br>
              <a:rPr lang="en-GB" sz="2800"/>
            </a:br>
            <a:r>
              <a:rPr lang="en-GB" sz="3200"/>
              <a:t>?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438400" y="3048000"/>
            <a:ext cx="5410200" cy="5794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GB" sz="3200"/>
              <a:t> temperature as it cools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438400" y="3886201"/>
            <a:ext cx="518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constant variables are</a:t>
            </a:r>
            <a:br>
              <a:rPr lang="en-GB" sz="2800"/>
            </a:br>
            <a:endParaRPr lang="en-GB" sz="3200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438400" y="4419601"/>
            <a:ext cx="6781800" cy="22272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</a:t>
            </a:r>
            <a:r>
              <a:rPr lang="en-GB" sz="2800" u="sng"/>
              <a:t>same</a:t>
            </a:r>
            <a:r>
              <a:rPr lang="en-GB" sz="2800"/>
              <a:t> beaker, </a:t>
            </a:r>
            <a:br>
              <a:rPr lang="en-GB" sz="2800"/>
            </a:br>
            <a:r>
              <a:rPr lang="en-GB" sz="2800"/>
              <a:t>with the </a:t>
            </a:r>
            <a:r>
              <a:rPr lang="en-GB" sz="2800" u="sng"/>
              <a:t>same</a:t>
            </a:r>
            <a:r>
              <a:rPr lang="en-GB" sz="2800"/>
              <a:t> amount of water, </a:t>
            </a:r>
            <a:br>
              <a:rPr lang="en-GB" sz="2800"/>
            </a:br>
            <a:r>
              <a:rPr lang="en-GB" sz="2800"/>
              <a:t>in the </a:t>
            </a:r>
            <a:r>
              <a:rPr lang="en-GB" sz="2800" u="sng"/>
              <a:t>same</a:t>
            </a:r>
            <a:r>
              <a:rPr lang="en-GB" sz="2800"/>
              <a:t> position in the room, </a:t>
            </a:r>
            <a:br>
              <a:rPr lang="en-GB" sz="2800"/>
            </a:br>
            <a:r>
              <a:rPr lang="en-GB" sz="2800"/>
              <a:t>at the </a:t>
            </a:r>
            <a:r>
              <a:rPr lang="en-GB" sz="2800" u="sng"/>
              <a:t>same</a:t>
            </a:r>
            <a:r>
              <a:rPr lang="en-GB" sz="2800"/>
              <a:t> room temperature,</a:t>
            </a:r>
            <a:br>
              <a:rPr lang="en-GB" sz="2800"/>
            </a:br>
            <a:r>
              <a:rPr lang="en-GB" sz="2800"/>
              <a:t>so it is a fair test.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772400" y="533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Example 2</a:t>
            </a:r>
          </a:p>
        </p:txBody>
      </p:sp>
      <p:pic>
        <p:nvPicPr>
          <p:cNvPr id="52235" name="Picture 11" descr="D:\P4U Web-site items\KJ-PowerPoints\images for PPTs\beaker+thermom+Transparen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4" y="1143001"/>
            <a:ext cx="1544637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00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/>
      <p:bldP spid="52229" grpId="0" animBg="1" autoUpdateAnimBg="0"/>
      <p:bldP spid="52230" grpId="0" build="p" autoUpdateAnimBg="0"/>
      <p:bldP spid="52231" grpId="0" animBg="1" autoUpdateAnimBg="0"/>
      <p:bldP spid="52232" grpId="0" build="p" autoUpdateAnimBg="0"/>
      <p:bldP spid="52233" grpId="0" animBg="1" autoUpdateAnimBg="0"/>
      <p:bldP spid="522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438400" y="1219201"/>
            <a:ext cx="518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</a:t>
            </a:r>
            <a:r>
              <a:rPr lang="en-GB" sz="2800" u="sng"/>
              <a:t>in</a:t>
            </a:r>
            <a:r>
              <a:rPr lang="en-GB" sz="2800"/>
              <a:t>dependent variable is</a:t>
            </a:r>
            <a:br>
              <a:rPr lang="en-GB" sz="2800"/>
            </a:br>
            <a:r>
              <a:rPr lang="en-GB" sz="3200"/>
              <a:t>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38400" y="457200"/>
            <a:ext cx="8991600" cy="579438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3200"/>
              <a:t>In Summary</a:t>
            </a:r>
            <a:endParaRPr lang="en-GB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438400" y="1770064"/>
            <a:ext cx="4648200" cy="5794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CC00CC"/>
              </a:buClr>
              <a:buFontTx/>
              <a:buChar char="•"/>
            </a:pPr>
            <a:r>
              <a:rPr lang="en-GB" sz="3200"/>
              <a:t> voltage (p.d.)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438400" y="2514601"/>
            <a:ext cx="518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dependent variable is</a:t>
            </a:r>
            <a:br>
              <a:rPr lang="en-GB" sz="2800"/>
            </a:br>
            <a:r>
              <a:rPr lang="en-GB" sz="3200"/>
              <a:t>?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438400" y="3048000"/>
            <a:ext cx="5410200" cy="5794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GB" sz="3200"/>
              <a:t> current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438400" y="3886201"/>
            <a:ext cx="518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The constant variables are</a:t>
            </a:r>
            <a:br>
              <a:rPr lang="en-GB" sz="2800"/>
            </a:br>
            <a:endParaRPr lang="en-GB" sz="3200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438400" y="4419600"/>
            <a:ext cx="7162800" cy="156966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3200"/>
              <a:t>the </a:t>
            </a:r>
            <a:r>
              <a:rPr lang="en-GB" sz="3200" u="sng"/>
              <a:t>same</a:t>
            </a:r>
            <a:r>
              <a:rPr lang="en-GB" sz="3200"/>
              <a:t> circuit, </a:t>
            </a:r>
            <a:br>
              <a:rPr lang="en-GB" sz="3200"/>
            </a:br>
            <a:r>
              <a:rPr lang="en-GB" sz="3200"/>
              <a:t>at the </a:t>
            </a:r>
            <a:r>
              <a:rPr lang="en-GB" sz="3200" u="sng"/>
              <a:t>same</a:t>
            </a:r>
            <a:r>
              <a:rPr lang="en-GB" sz="3200"/>
              <a:t> temperature each time,</a:t>
            </a:r>
            <a:br>
              <a:rPr lang="en-GB" sz="3200"/>
            </a:br>
            <a:r>
              <a:rPr lang="en-GB" sz="3200"/>
              <a:t>so it is a fair test.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7772400" y="533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Example 3</a:t>
            </a:r>
          </a:p>
        </p:txBody>
      </p:sp>
      <p:pic>
        <p:nvPicPr>
          <p:cNvPr id="53260" name="Picture 12" descr="D:\P4U Web-site items\KJ-PowerPoints\images for PPTs\OhmsLawCircuit+Transparen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20813"/>
            <a:ext cx="3379788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24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 autoUpdateAnimBg="0"/>
      <p:bldP spid="53252" grpId="0" animBg="1" autoUpdateAnimBg="0"/>
      <p:bldP spid="53253" grpId="0" build="p" autoUpdateAnimBg="0"/>
      <p:bldP spid="53254" grpId="0" animBg="1" autoUpdateAnimBg="0"/>
      <p:bldP spid="53255" grpId="0" build="p" autoUpdateAnimBg="0"/>
      <p:bldP spid="53256" grpId="0" animBg="1" autoUpdateAnimBg="0"/>
      <p:bldP spid="532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09800" y="1905001"/>
            <a:ext cx="75438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buClr>
                <a:srgbClr val="FF0000"/>
              </a:buClr>
              <a:buFontTx/>
              <a:buChar char="•"/>
              <a:tabLst>
                <a:tab pos="388938" algn="l"/>
              </a:tabLst>
            </a:pPr>
            <a:r>
              <a:rPr lang="en-GB" sz="2800"/>
              <a:t>Understand the difference between</a:t>
            </a:r>
            <a:br>
              <a:rPr lang="en-GB" sz="2800"/>
            </a:br>
            <a:r>
              <a:rPr lang="en-GB" sz="2800"/>
              <a:t>- independent, </a:t>
            </a:r>
            <a:br>
              <a:rPr lang="en-GB" sz="2800"/>
            </a:br>
            <a:r>
              <a:rPr lang="en-GB" sz="2800"/>
              <a:t>- dependent, and </a:t>
            </a:r>
            <a:br>
              <a:rPr lang="en-GB" sz="2800"/>
            </a:br>
            <a:r>
              <a:rPr lang="en-GB" sz="2800"/>
              <a:t>- constant variables</a:t>
            </a:r>
          </a:p>
          <a:p>
            <a:pPr marL="388938" indent="-388938">
              <a:spcBef>
                <a:spcPct val="50000"/>
              </a:spcBef>
              <a:buClr>
                <a:srgbClr val="FF0000"/>
              </a:buClr>
              <a:buFontTx/>
              <a:buChar char="•"/>
              <a:tabLst>
                <a:tab pos="388938" algn="l"/>
              </a:tabLst>
            </a:pPr>
            <a:r>
              <a:rPr lang="en-GB" sz="2800"/>
              <a:t>Be able to identify these variables </a:t>
            </a:r>
            <a:br>
              <a:rPr lang="en-GB" sz="2800"/>
            </a:br>
            <a:r>
              <a:rPr lang="en-GB" sz="2800"/>
              <a:t>when doing your practical work.</a:t>
            </a:r>
            <a:endParaRPr lang="en-GB" sz="2800">
              <a:latin typeface="Verdana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28850" y="592138"/>
            <a:ext cx="69342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 b="1"/>
              <a:t>Learning Outcomes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sz="2800"/>
              <a:t>You should now:</a:t>
            </a:r>
          </a:p>
        </p:txBody>
      </p:sp>
    </p:spTree>
    <p:extLst>
      <p:ext uri="{BB962C8B-B14F-4D97-AF65-F5344CB8AC3E}">
        <p14:creationId xmlns:p14="http://schemas.microsoft.com/office/powerpoint/2010/main" val="477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438400" y="304801"/>
            <a:ext cx="7239000" cy="72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 dirty="0"/>
              <a:t>Now let</a:t>
            </a:r>
            <a:r>
              <a:rPr lang="ja-JP" altLang="en-GB" sz="2800" dirty="0"/>
              <a:t>’</a:t>
            </a:r>
            <a:r>
              <a:rPr lang="en-GB" sz="2800" dirty="0"/>
              <a:t>s look at control variables</a:t>
            </a:r>
          </a:p>
          <a:p>
            <a:pPr algn="l" eaLnBrk="1" hangingPunct="1">
              <a:spcBef>
                <a:spcPct val="100000"/>
              </a:spcBef>
              <a:buClr>
                <a:srgbClr val="0066FF"/>
              </a:buClr>
              <a:buFont typeface="Wingdings" charset="0"/>
              <a:buChar char="Ø"/>
            </a:pPr>
            <a:r>
              <a:rPr lang="en-GB" sz="2800" dirty="0"/>
              <a:t>This is how you compare what you are testing</a:t>
            </a:r>
            <a:r>
              <a:rPr lang="en-GB" sz="2800" dirty="0"/>
              <a:t>.  It is the “normal” situation to see if your independent variable was the reason for a change.</a:t>
            </a:r>
            <a:endParaRPr lang="en-GB" sz="2800" dirty="0"/>
          </a:p>
          <a:p>
            <a:pPr algn="l" eaLnBrk="1" hangingPunct="1">
              <a:spcBef>
                <a:spcPct val="100000"/>
              </a:spcBef>
              <a:buClr>
                <a:srgbClr val="0066FF"/>
              </a:buClr>
              <a:buFont typeface="Wingdings" charset="0"/>
              <a:buChar char="Ø"/>
            </a:pPr>
            <a:r>
              <a:rPr lang="en-GB" dirty="0"/>
              <a:t>Examples:</a:t>
            </a:r>
          </a:p>
          <a:p>
            <a:pPr lvl="1" algn="l" eaLnBrk="1" hangingPunct="1">
              <a:spcBef>
                <a:spcPct val="100000"/>
              </a:spcBef>
              <a:buClr>
                <a:srgbClr val="0066FF"/>
              </a:buClr>
              <a:buFont typeface="Wingdings" charset="0"/>
              <a:buChar char="Ø"/>
            </a:pPr>
            <a:r>
              <a:rPr lang="en-GB" dirty="0"/>
              <a:t>How can you tell if your new shoes will make you faster than your old ones?</a:t>
            </a:r>
          </a:p>
          <a:p>
            <a:pPr lvl="1" algn="l" eaLnBrk="1" hangingPunct="1">
              <a:spcBef>
                <a:spcPct val="100000"/>
              </a:spcBef>
              <a:buClr>
                <a:srgbClr val="0066FF"/>
              </a:buClr>
              <a:buFont typeface="Wingdings" charset="0"/>
              <a:buChar char="Ø"/>
            </a:pPr>
            <a:r>
              <a:rPr lang="en-GB" dirty="0"/>
              <a:t>How can you tell if a diet you are doing is working?</a:t>
            </a:r>
          </a:p>
          <a:p>
            <a:pPr lvl="1" algn="l" eaLnBrk="1" hangingPunct="1">
              <a:spcBef>
                <a:spcPct val="100000"/>
              </a:spcBef>
              <a:buClr>
                <a:srgbClr val="0066FF"/>
              </a:buClr>
              <a:buFont typeface="Wingdings" charset="0"/>
              <a:buChar char="Ø"/>
            </a:pPr>
            <a:r>
              <a:rPr lang="en-GB" dirty="0"/>
              <a:t>How can you tell if your new computer works fast? </a:t>
            </a:r>
          </a:p>
          <a:p>
            <a:pPr algn="l" eaLnBrk="1" hangingPunct="1">
              <a:spcBef>
                <a:spcPct val="100000"/>
              </a:spcBef>
              <a:buClr>
                <a:srgbClr val="0066FF"/>
              </a:buClr>
              <a:buFont typeface="Wingdings" charset="0"/>
              <a:buNone/>
            </a:pPr>
            <a:endParaRPr lang="en-GB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590800" y="381001"/>
            <a:ext cx="63246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wis721 Md BT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With Controls!!!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Controls are used to compare your results to. 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In other words, they are the NORMAL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There is only one in the experiment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See if you can find it in the following example: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Jamal usually drinks water but is told that he will run the mile faster with Gatorade. 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	What is the control?  (Remember..it</a:t>
            </a:r>
            <a:r>
              <a:rPr lang="ja-JP" altLang="en-GB"/>
              <a:t>’</a:t>
            </a:r>
            <a:r>
              <a:rPr lang="en-GB"/>
              <a:t>s 	the normal!</a:t>
            </a:r>
          </a:p>
          <a:p>
            <a:pPr algn="l"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349751" y="5682734"/>
            <a:ext cx="17054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Control:  WATER</a:t>
            </a:r>
          </a:p>
        </p:txBody>
      </p:sp>
    </p:spTree>
    <p:extLst>
      <p:ext uri="{BB962C8B-B14F-4D97-AF65-F5344CB8AC3E}">
        <p14:creationId xmlns:p14="http://schemas.microsoft.com/office/powerpoint/2010/main" val="9308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428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ＭＳ Ｐゴシック</vt:lpstr>
      <vt:lpstr>Swis721 Md BT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2019-01-08T17:35:40Z</dcterms:created>
  <dcterms:modified xsi:type="dcterms:W3CDTF">2019-01-08T17:38:52Z</dcterms:modified>
</cp:coreProperties>
</file>