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270" r:id="rId3"/>
    <p:sldId id="272" r:id="rId4"/>
    <p:sldId id="291" r:id="rId5"/>
    <p:sldId id="305" r:id="rId6"/>
    <p:sldId id="306" r:id="rId7"/>
    <p:sldId id="307" r:id="rId8"/>
    <p:sldId id="308" r:id="rId9"/>
    <p:sldId id="309" r:id="rId10"/>
    <p:sldId id="292" r:id="rId11"/>
    <p:sldId id="293" r:id="rId12"/>
    <p:sldId id="322" r:id="rId13"/>
    <p:sldId id="310" r:id="rId14"/>
    <p:sldId id="311" r:id="rId15"/>
    <p:sldId id="312" r:id="rId16"/>
    <p:sldId id="313" r:id="rId17"/>
    <p:sldId id="314" r:id="rId18"/>
    <p:sldId id="294" r:id="rId19"/>
    <p:sldId id="295" r:id="rId20"/>
    <p:sldId id="315" r:id="rId21"/>
    <p:sldId id="318" r:id="rId22"/>
    <p:sldId id="319" r:id="rId23"/>
    <p:sldId id="317" r:id="rId24"/>
    <p:sldId id="316" r:id="rId25"/>
    <p:sldId id="320" r:id="rId26"/>
    <p:sldId id="321" r:id="rId27"/>
    <p:sldId id="275" r:id="rId28"/>
    <p:sldId id="281" r:id="rId29"/>
    <p:sldId id="283" r:id="rId30"/>
    <p:sldId id="284" r:id="rId31"/>
    <p:sldId id="280" r:id="rId32"/>
    <p:sldId id="277" r:id="rId33"/>
    <p:sldId id="298" r:id="rId34"/>
    <p:sldId id="278" r:id="rId35"/>
    <p:sldId id="297" r:id="rId36"/>
    <p:sldId id="300" r:id="rId37"/>
    <p:sldId id="276" r:id="rId38"/>
    <p:sldId id="282" r:id="rId39"/>
    <p:sldId id="285" r:id="rId40"/>
    <p:sldId id="289" r:id="rId41"/>
    <p:sldId id="286" r:id="rId42"/>
    <p:sldId id="287" r:id="rId43"/>
    <p:sldId id="288" r:id="rId44"/>
    <p:sldId id="301" r:id="rId45"/>
    <p:sldId id="302" r:id="rId46"/>
    <p:sldId id="303" r:id="rId47"/>
    <p:sldId id="304" r:id="rId48"/>
    <p:sldId id="324" r:id="rId49"/>
    <p:sldId id="323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17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1F794C6-A276-4B13-AF23-CD02A134BBC0}" type="datetimeFigureOut">
              <a:rPr lang="en-US"/>
              <a:pPr>
                <a:defRPr/>
              </a:pPr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6668B4A-B04D-4213-99F4-B80B5FBC4A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892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1A3AB5A8-24B6-4187-9D75-D31ACB16E628}" type="slidenum">
              <a:rPr lang="en-US" altLang="en-US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3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465F0417-A1AA-4809-9411-B24D84B38579}" type="slidenum">
              <a:rPr lang="en-US" altLang="en-US">
                <a:latin typeface="Times New Roman" panose="02020603050405020304" pitchFamily="18" charset="0"/>
              </a:rPr>
              <a:pPr/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34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879A71C8-EFD3-4E85-83D9-C5D0AE7AB65F}" type="slidenum">
              <a:rPr lang="en-US" altLang="en-US">
                <a:latin typeface="Times New Roman" panose="02020603050405020304" pitchFamily="18" charset="0"/>
              </a:rPr>
              <a:pPr/>
              <a:t>42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148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D4958F6D-4386-4BBD-820B-9BB55397FF28}" type="slidenum">
              <a:rPr lang="en-US" altLang="en-US">
                <a:latin typeface="Times New Roman" panose="02020603050405020304" pitchFamily="18" charset="0"/>
              </a:rPr>
              <a:pPr/>
              <a:t>43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770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D8258FB-9A43-4D76-9B22-774607529D5E}" type="datetimeFigureOut">
              <a:rPr lang="en-US"/>
              <a:pPr>
                <a:defRPr/>
              </a:pPr>
              <a:t>9/7/2016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15683B-C44A-42C7-84D9-940B894D0C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336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9F9DC-8D91-43A2-8BFC-07B2AEA2924D}" type="datetimeFigureOut">
              <a:rPr lang="en-US"/>
              <a:pPr>
                <a:defRPr/>
              </a:pPr>
              <a:t>9/7/2016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34BAB-FAD7-439F-B24A-FC9720F3B2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79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CDDD8-0D65-48B9-9727-59D3A94FCA19}" type="datetimeFigureOut">
              <a:rPr lang="en-US"/>
              <a:pPr>
                <a:defRPr/>
              </a:pPr>
              <a:t>9/7/2016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7F828-29EC-4675-BAA5-DBD74D9992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57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37ADE-1C4D-459E-A27A-FB4B94D7C867}" type="datetimeFigureOut">
              <a:rPr lang="en-US"/>
              <a:pPr>
                <a:defRPr/>
              </a:pPr>
              <a:t>9/7/2016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88C79-346D-488B-905E-81599871BA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70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5BE51C-91E7-41AD-9B42-E5606561251D}" type="datetimeFigureOut">
              <a:rPr lang="en-US"/>
              <a:pPr>
                <a:defRPr/>
              </a:pPr>
              <a:t>9/7/2016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B5938-1336-47E8-9157-A22DB377E4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0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38B2EF-27ED-4B03-83EF-5618054F07E9}" type="datetimeFigureOut">
              <a:rPr lang="en-US"/>
              <a:pPr>
                <a:defRPr/>
              </a:pPr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553BC-29A2-46C4-B017-E899918AAE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067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10D61F-8746-454C-BAAA-52C830D447B1}" type="datetimeFigureOut">
              <a:rPr lang="en-US"/>
              <a:pPr>
                <a:defRPr/>
              </a:pPr>
              <a:t>9/7/2016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AEAE1-EA4F-42E1-8C0C-AA170EBDD5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99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6BF93A-3A96-4408-B994-D1CB071264B5}" type="datetimeFigureOut">
              <a:rPr lang="en-US"/>
              <a:pPr>
                <a:defRPr/>
              </a:pPr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5E597-D9D2-4C31-8E15-D0EC6EC0F0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145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79DE5-8BDA-4AC5-AD7A-65A4CF355323}" type="datetimeFigureOut">
              <a:rPr lang="en-US"/>
              <a:pPr>
                <a:defRPr/>
              </a:pPr>
              <a:t>9/7/2016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3FD80-CBF8-442C-8FCA-317ABAC4C0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518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06B509-7188-44B9-8F3A-74E89CCC9C3F}" type="datetimeFigureOut">
              <a:rPr lang="en-US"/>
              <a:pPr>
                <a:defRPr/>
              </a:pPr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26761-627C-40E1-949B-2EE7AAD428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8568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FE05F3F-72C5-4D70-B3DF-BF89C6DF2CDF}" type="datetimeFigureOut">
              <a:rPr lang="en-US"/>
              <a:pPr>
                <a:defRPr/>
              </a:pPr>
              <a:t>9/7/2016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F8B85-5500-441C-94FF-A6168EAC2C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78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85634AC-C4D9-49E9-8EBD-82AC6ACC5340}" type="datetimeFigureOut">
              <a:rPr lang="en-US"/>
              <a:pPr>
                <a:defRPr/>
              </a:pPr>
              <a:t>9/7/2016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D26BD68-F475-431D-950E-1631B47233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7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ytimes.com/interactive/2010/12/26/us/20101226-deepwater-horizon-rig-video-diagram.html?ref=u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nationalgeographic.com/video/cousteau-ganges-river" TargetMode="External"/><Relationship Id="rId2" Type="http://schemas.openxmlformats.org/officeDocument/2006/relationships/hyperlink" Target="http://www.worldbank.org/en/news/video/2013/02/27/national-ganga-river-basin-projec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eather.com/science/environment/news/india-ganges-river-pollution-20130416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nn.com/earth-matters/translating-uncle-sam/stories/how-does-groundwater-pollution-occur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d.com/talks/michael_pritchard_invents_a_water_filter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lUO47cGNgc" TargetMode="External"/><Relationship Id="rId2" Type="http://schemas.openxmlformats.org/officeDocument/2006/relationships/hyperlink" Target="http://nationalgeographic.org/encyclopedia/great-pacific-garbage-patch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oceancleanup.com/press/press-releases-show/item/19-year-old-invents-feasibile-solution-to-cleanup-ocean-garbage-patch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Water Pollution</a:t>
            </a:r>
            <a:endParaRPr lang="en-US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r>
              <a:rPr lang="en-US" altLang="en-US" smtClean="0"/>
              <a:t>Oceans, Rivers, Streams &amp; Lakes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Aquatic zone with low dissolved oxygen</a:t>
            </a:r>
          </a:p>
          <a:p>
            <a:pPr lvl="1"/>
            <a:r>
              <a:rPr lang="en-US" altLang="en-US" smtClean="0"/>
              <a:t>Few fish and bottom dwellers</a:t>
            </a:r>
          </a:p>
          <a:p>
            <a:pPr lvl="1"/>
            <a:r>
              <a:rPr lang="en-US" altLang="en-US" smtClean="0"/>
              <a:t>Abundant decomposing bacteria</a:t>
            </a:r>
          </a:p>
          <a:p>
            <a:pPr lvl="1"/>
            <a:r>
              <a:rPr lang="en-US" altLang="en-US" smtClean="0"/>
              <a:t>Caused by cultural eutrophication</a:t>
            </a:r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Cultural Eutrophication – human caused eutrophication (fertilizer runoff, waste from ranches, deposition of nitrogen compounds from the atmosphere)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Dead Zones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Oil Spills	</a:t>
            </a:r>
          </a:p>
          <a:p>
            <a:pPr lvl="1"/>
            <a:r>
              <a:rPr lang="en-US" altLang="en-US" smtClean="0"/>
              <a:t>Exxon Valdez</a:t>
            </a:r>
          </a:p>
          <a:p>
            <a:pPr lvl="1"/>
            <a:r>
              <a:rPr lang="en-US" altLang="en-US" smtClean="0"/>
              <a:t>Gulf Oil Spill</a:t>
            </a:r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Large oil spills get much publicity, but more oil is spilled into the ocean annually through land runoff from pipeline and refinery leaks than from most accidents</a:t>
            </a:r>
          </a:p>
          <a:p>
            <a:pPr lvl="1"/>
            <a:r>
              <a:rPr lang="en-US" altLang="en-US" smtClean="0"/>
              <a:t>Refined Oil is much harder to clean up than Crude Oil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Oil Pollution in the Ocean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Crude Oil – marine life usually recovers in about 3 years</a:t>
            </a:r>
          </a:p>
          <a:p>
            <a:pPr lvl="1"/>
            <a:r>
              <a:rPr lang="en-US" altLang="en-US" smtClean="0"/>
              <a:t>Clean-up usually recovers about 15% of spilled oil</a:t>
            </a:r>
          </a:p>
          <a:p>
            <a:pPr lvl="2"/>
            <a:r>
              <a:rPr lang="en-US" altLang="en-US" smtClean="0"/>
              <a:t>Floating booms, skimmer boats, feathers &amp; hair, bacteria</a:t>
            </a:r>
          </a:p>
          <a:p>
            <a:pPr lvl="2"/>
            <a:endParaRPr lang="en-US" altLang="en-US" smtClean="0"/>
          </a:p>
          <a:p>
            <a:r>
              <a:rPr lang="en-US" altLang="en-US" smtClean="0"/>
              <a:t>Refined Oil – marine life can take up to 10-20 years to recover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Oil Spill Clean-up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9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1157" y="2031825"/>
            <a:ext cx="4306843" cy="32259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 Gulf Oil Spill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1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April 20, 2010</a:t>
            </a:r>
          </a:p>
          <a:p>
            <a:r>
              <a:rPr lang="en-US" dirty="0" smtClean="0"/>
              <a:t>An oil rig off of the coast of Louisiana had an explosion which ruptured a pipe resulting in the release of approximately 4 million barrel of oil into the Gulf of Mexico</a:t>
            </a:r>
          </a:p>
          <a:p>
            <a:r>
              <a:rPr lang="en-US" dirty="0" smtClean="0"/>
              <a:t>It took 87 days to stop the spill</a:t>
            </a:r>
          </a:p>
          <a:p>
            <a:r>
              <a:rPr lang="en-US" dirty="0" smtClean="0"/>
              <a:t>11 workers died in the explosion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Deep Horizon Explosion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3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447" y="1417638"/>
            <a:ext cx="7308868" cy="41449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area covered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2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Wildlife populations were immediately impacted</a:t>
            </a:r>
          </a:p>
          <a:p>
            <a:r>
              <a:rPr lang="en-US" dirty="0" smtClean="0"/>
              <a:t>Much of the oil is still in the Gulf</a:t>
            </a:r>
          </a:p>
          <a:p>
            <a:r>
              <a:rPr lang="en-US" dirty="0" smtClean="0"/>
              <a:t>Food chains were disrupted</a:t>
            </a:r>
          </a:p>
          <a:p>
            <a:r>
              <a:rPr lang="en-US" dirty="0" smtClean="0"/>
              <a:t>Corals died that were covered in the oil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the spill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00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spill occurred in shallow waters</a:t>
            </a:r>
          </a:p>
          <a:p>
            <a:r>
              <a:rPr lang="en-US" dirty="0" smtClean="0"/>
              <a:t>Crude Oil</a:t>
            </a:r>
          </a:p>
          <a:p>
            <a:r>
              <a:rPr lang="en-US" dirty="0" smtClean="0"/>
              <a:t>Warm waters</a:t>
            </a:r>
          </a:p>
          <a:p>
            <a:r>
              <a:rPr lang="en-US" dirty="0" smtClean="0"/>
              <a:t>Rescue teams and funds nearby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could have been worse: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6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BP Gulf Oil Spill</a:t>
            </a:r>
            <a:endParaRPr lang="en-US" dirty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2400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24000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Agriculture is the LEADING cause of water pollution!  </a:t>
            </a:r>
          </a:p>
          <a:p>
            <a:r>
              <a:rPr lang="en-US" altLang="en-US" smtClean="0"/>
              <a:t>Sources of agricultural pollution include:</a:t>
            </a:r>
          </a:p>
          <a:p>
            <a:pPr lvl="1"/>
            <a:r>
              <a:rPr lang="en-US" altLang="en-US" smtClean="0"/>
              <a:t>Eroded sediment</a:t>
            </a:r>
          </a:p>
          <a:p>
            <a:pPr lvl="1"/>
            <a:r>
              <a:rPr lang="en-US" altLang="en-US" smtClean="0"/>
              <a:t>Excess nitrogen and phosphorus from fertilizers</a:t>
            </a:r>
          </a:p>
          <a:p>
            <a:pPr lvl="1"/>
            <a:r>
              <a:rPr lang="en-US" altLang="en-US" smtClean="0"/>
              <a:t>Pesticides</a:t>
            </a:r>
          </a:p>
          <a:p>
            <a:pPr lvl="1"/>
            <a:r>
              <a:rPr lang="en-US" altLang="en-US" smtClean="0"/>
              <a:t>Animal waste</a:t>
            </a:r>
          </a:p>
          <a:p>
            <a:pPr lvl="1"/>
            <a:r>
              <a:rPr lang="en-US" altLang="en-US" smtClean="0"/>
              <a:t>Salt from over-irrigated areas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Agriculture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2921" y="2743200"/>
            <a:ext cx="3581400" cy="23907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Exxon Valdez Oil Spill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17638"/>
            <a:ext cx="3438442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4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March 24, 1989 </a:t>
            </a:r>
          </a:p>
          <a:p>
            <a:r>
              <a:rPr lang="en-US" dirty="0" smtClean="0"/>
              <a:t>The Exxon Valdez cargo tanker struck a reef in Prince William Sound releasing 11 million barrels of oil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56" y="3223609"/>
            <a:ext cx="7710488" cy="363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Remote area -  accessible by boat or helicopter only</a:t>
            </a:r>
          </a:p>
          <a:p>
            <a:r>
              <a:rPr lang="en-US" dirty="0" smtClean="0"/>
              <a:t>Extremely cold water = hazardous to rescue workers</a:t>
            </a:r>
          </a:p>
          <a:p>
            <a:r>
              <a:rPr lang="en-US" dirty="0" smtClean="0"/>
              <a:t>High biodiversity – millions of animals died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Difficulties of clean-up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6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962400"/>
            <a:ext cx="3628178" cy="23241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182" y="1752600"/>
            <a:ext cx="459341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4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59857"/>
            <a:ext cx="8229600" cy="436852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30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happened to Captain Hazelwood?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tests confirmed that Hazelwood was legally drunk per blood tests taken 10 hours after the crash, lawyers argued </a:t>
            </a:r>
            <a:r>
              <a:rPr lang="en-US" dirty="0" err="1" smtClean="0"/>
              <a:t>mis</a:t>
            </a:r>
            <a:r>
              <a:rPr lang="en-US" dirty="0" smtClean="0"/>
              <a:t>-testing</a:t>
            </a:r>
          </a:p>
          <a:p>
            <a:r>
              <a:rPr lang="en-US" dirty="0" smtClean="0"/>
              <a:t>Captain Hazelwood was fired by Exxon</a:t>
            </a:r>
          </a:p>
          <a:p>
            <a:r>
              <a:rPr lang="en-US" dirty="0" smtClean="0"/>
              <a:t>Final Sentence - $50,000 fine and 1,000 hours of community service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62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aftermath of the </a:t>
            </a:r>
            <a:r>
              <a:rPr lang="en-US" i="1" dirty="0"/>
              <a:t>Exxon Valdez</a:t>
            </a:r>
            <a:r>
              <a:rPr lang="en-US" dirty="0"/>
              <a:t> incident, Congress passed the Oil Pollution Act of 1990, which required the Coast Guard to strengthen its regulations on oil tank vessels and oil tank owners and operators. 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According to the WHO, Half of the world’s rivers are polluted!!</a:t>
            </a:r>
          </a:p>
          <a:p>
            <a:r>
              <a:rPr lang="en-US" altLang="en-US" smtClean="0"/>
              <a:t>Most of these rivers run through developing countries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River Pollution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June 22, 1969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Sparks from a passing train ignited the river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It was so full of oil and other pollutants that the river caught fire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Fires also occurred in 1868, 1883, 1887, 1912, 1922, 1936, 1941, 1948 and 1952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Cuyahoaga</a:t>
            </a:r>
            <a:r>
              <a:rPr lang="en-US" dirty="0" smtClean="0"/>
              <a:t> River - Ohio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435" y="57150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1100" dirty="0"/>
              <a:t>http://www.cleveland.com/science/index.ssf/2009/06/cuyahoga_river_fire_40_years_a.html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7318375" cy="570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Industrial factories contribute to water pollution by emitting chemicals into the water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Mining creates erosion which releases sediment and toxic chemicals into the water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Industry and Mining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Source:  NOAA.gov</a:t>
            </a:r>
            <a:endParaRPr lang="en-US"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2888"/>
            <a:ext cx="6764338" cy="483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sz="2800" dirty="0" smtClean="0"/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800" dirty="0" smtClean="0"/>
              <a:t>Commercial and municipalities must file a permit before dumping waste into water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800" dirty="0" smtClean="0"/>
              <a:t>Establishes pollutant levels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800" dirty="0" smtClean="0"/>
              <a:t>Provides funds to monitor and enforce compliance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800" dirty="0" smtClean="0"/>
              <a:t>Provides restoration and support of aquatic life areas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Clean Water Act of 1972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1" descr="2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7"/>
          <a:stretch>
            <a:fillRect/>
          </a:stretch>
        </p:blipFill>
        <p:spPr bwMode="auto">
          <a:xfrm>
            <a:off x="914400" y="1468438"/>
            <a:ext cx="67056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68263"/>
            <a:ext cx="8763000" cy="15319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China’s rivers</a:t>
            </a: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7620000" y="6540500"/>
            <a:ext cx="1419225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  <a:cs typeface="+mn-cs"/>
              </a:rPr>
              <a:t>Figure 21-5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3150" y="2191544"/>
            <a:ext cx="4457700" cy="31051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Ganges River - India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6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263"/>
            <a:ext cx="8763000" cy="16081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Ganges River – a river of vital importance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8686800" cy="4038600"/>
          </a:xfrm>
        </p:spPr>
        <p:txBody>
          <a:bodyPr/>
          <a:lstStyle/>
          <a:p>
            <a:r>
              <a:rPr lang="en-US" altLang="en-US" dirty="0" smtClean="0"/>
              <a:t>Religious Importance:</a:t>
            </a:r>
          </a:p>
          <a:p>
            <a:r>
              <a:rPr lang="en-US" altLang="en-US" dirty="0" smtClean="0"/>
              <a:t>Hinduism is the primary religion in India</a:t>
            </a:r>
          </a:p>
          <a:p>
            <a:r>
              <a:rPr lang="en-US" altLang="en-US" dirty="0" smtClean="0"/>
              <a:t>Hindis believe that to achieve after-life and break the cycle of being reborn on earth, the body must be freed in the Ganges River</a:t>
            </a:r>
          </a:p>
          <a:p>
            <a:r>
              <a:rPr lang="en-US" altLang="en-US" dirty="0" smtClean="0"/>
              <a:t>Many </a:t>
            </a:r>
            <a:r>
              <a:rPr lang="en-US" altLang="en-US" dirty="0" err="1" smtClean="0"/>
              <a:t>hindu</a:t>
            </a:r>
            <a:r>
              <a:rPr lang="en-US" altLang="en-US" dirty="0" smtClean="0"/>
              <a:t> people pilgrimage to the river to bath in it</a:t>
            </a:r>
          </a:p>
          <a:p>
            <a:r>
              <a:rPr lang="en-US" altLang="en-US" dirty="0" smtClean="0"/>
              <a:t>Daily use of the river includes bathing, drinking, laundry, swimming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Ganges River Slideshow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Importance of the Ganges to India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Ganges River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514600"/>
            <a:ext cx="5029200" cy="3771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62865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http://photography.nationalgeographic.com/photography/enlarge/ganges-bathers_pod_image.html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6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hlinkClick r:id="rId2"/>
              </a:rPr>
              <a:t>The Ganges is polluted by many things including:</a:t>
            </a: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Ganges River Pollution slide show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Polluted water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19400" y="3735387"/>
            <a:ext cx="40386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24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Common groundwater pollutants:</a:t>
            </a:r>
          </a:p>
          <a:p>
            <a:pPr lvl="1"/>
            <a:r>
              <a:rPr lang="en-US" altLang="en-US" smtClean="0"/>
              <a:t>Fertilizers</a:t>
            </a:r>
          </a:p>
          <a:p>
            <a:pPr lvl="1"/>
            <a:r>
              <a:rPr lang="en-US" altLang="en-US" smtClean="0"/>
              <a:t>Pesticides</a:t>
            </a:r>
          </a:p>
          <a:p>
            <a:pPr lvl="1"/>
            <a:r>
              <a:rPr lang="en-US" altLang="en-US" smtClean="0"/>
              <a:t>Gasoline</a:t>
            </a:r>
          </a:p>
          <a:p>
            <a:pPr lvl="1"/>
            <a:r>
              <a:rPr lang="en-US" altLang="en-US" smtClean="0"/>
              <a:t>Organic Solvents</a:t>
            </a:r>
          </a:p>
          <a:p>
            <a:pPr lvl="1"/>
            <a:endParaRPr lang="en-US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Groundwater Pollution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hlinkClick r:id="rId2"/>
              </a:rPr>
              <a:t>Aquifer Pollution animation</a:t>
            </a:r>
            <a:endParaRPr lang="en-US" altLang="en-US" smtClean="0"/>
          </a:p>
          <a:p>
            <a:endParaRPr lang="en-US" altLang="en-US" smtClean="0"/>
          </a:p>
          <a:p>
            <a:r>
              <a:rPr lang="en-US" altLang="en-US" sz="2800" smtClean="0"/>
              <a:t>Obstacles to natural clean-up</a:t>
            </a:r>
          </a:p>
          <a:p>
            <a:pPr lvl="1"/>
            <a:r>
              <a:rPr lang="en-US" altLang="en-US" smtClean="0"/>
              <a:t>Low DO levels = low number of decomposing bacteria</a:t>
            </a:r>
          </a:p>
          <a:p>
            <a:pPr lvl="1"/>
            <a:r>
              <a:rPr lang="en-US" altLang="en-US" smtClean="0"/>
              <a:t>Cold temperatures = slower chemical reactions</a:t>
            </a:r>
          </a:p>
          <a:p>
            <a:pPr lvl="1"/>
            <a:endParaRPr lang="en-US" altLang="en-US" sz="2800" smtClean="0"/>
          </a:p>
          <a:p>
            <a:pPr lvl="1"/>
            <a:r>
              <a:rPr lang="en-US" altLang="en-US" sz="2800" smtClean="0"/>
              <a:t>Result = may take thousands of years for groundwater to cleanse itself of the pollutants!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Aquifer pollutants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Solutions</a:t>
            </a:r>
          </a:p>
          <a:p>
            <a:pPr lvl="1"/>
            <a:r>
              <a:rPr lang="en-US" altLang="en-US" smtClean="0"/>
              <a:t>Pump the water to the surface, clean and return – EXPENSIVE!</a:t>
            </a:r>
          </a:p>
          <a:p>
            <a:pPr lvl="1"/>
            <a:r>
              <a:rPr lang="en-US" altLang="en-US" smtClean="0"/>
              <a:t>Inject microorganisms into aquifer</a:t>
            </a:r>
          </a:p>
          <a:p>
            <a:pPr lvl="1"/>
            <a:r>
              <a:rPr lang="en-US" altLang="en-US" smtClean="0"/>
              <a:t>Nanoparticles of inorganic compounds pumped into aquifers (still in development)</a:t>
            </a:r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A more feasible solution is to purify the drinking water rather than the aquifer itself</a:t>
            </a:r>
          </a:p>
          <a:p>
            <a:pPr lvl="1"/>
            <a:r>
              <a:rPr lang="en-US" altLang="en-US" smtClean="0">
                <a:hlinkClick r:id="rId2"/>
              </a:rPr>
              <a:t>Lifesaver Bottle</a:t>
            </a:r>
            <a:endParaRPr lang="en-US" altLang="en-US" smtClean="0"/>
          </a:p>
          <a:p>
            <a:pPr lvl="1"/>
            <a:r>
              <a:rPr lang="en-US" altLang="en-US" smtClean="0"/>
              <a:t>Lifestraw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Can we clean the aquifers?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80% of marine pollution originates on land</a:t>
            </a:r>
          </a:p>
          <a:p>
            <a:r>
              <a:rPr lang="en-US" altLang="en-US" dirty="0" smtClean="0"/>
              <a:t>Dumping of untreated waste – largely by developing countries</a:t>
            </a:r>
          </a:p>
          <a:p>
            <a:pPr lvl="1"/>
            <a:r>
              <a:rPr lang="en-US" altLang="en-US" dirty="0" smtClean="0"/>
              <a:t>China’s coastline – large areas along the coastline can no longer support marine ecosystems due to algal blooms</a:t>
            </a:r>
          </a:p>
          <a:p>
            <a:pPr lvl="1"/>
            <a:endParaRPr lang="en-US" altLang="en-US" dirty="0" smtClean="0"/>
          </a:p>
          <a:p>
            <a:r>
              <a:rPr lang="en-US" altLang="en-US" dirty="0" err="1" smtClean="0"/>
              <a:t>Cruiseliners</a:t>
            </a:r>
            <a:endParaRPr lang="en-US" altLang="en-US" dirty="0" smtClean="0"/>
          </a:p>
          <a:p>
            <a:r>
              <a:rPr lang="en-US" altLang="en-US" dirty="0" smtClean="0"/>
              <a:t>Boats</a:t>
            </a:r>
          </a:p>
          <a:p>
            <a:r>
              <a:rPr lang="en-US" altLang="en-US" dirty="0" smtClean="0"/>
              <a:t>River Pollution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Causes of Ocean Pollution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Infectious Disease can also be spread through the water.</a:t>
            </a:r>
          </a:p>
          <a:p>
            <a:endParaRPr lang="en-US" altLang="en-US" smtClean="0"/>
          </a:p>
          <a:p>
            <a:r>
              <a:rPr lang="en-US" altLang="en-US" smtClean="0"/>
              <a:t>Common infectious diseases:</a:t>
            </a:r>
          </a:p>
          <a:p>
            <a:pPr lvl="1"/>
            <a:r>
              <a:rPr lang="en-US" altLang="en-US" smtClean="0"/>
              <a:t>Typhoid Fever</a:t>
            </a:r>
          </a:p>
          <a:p>
            <a:pPr lvl="1"/>
            <a:r>
              <a:rPr lang="en-US" altLang="en-US" smtClean="0"/>
              <a:t>Cholera</a:t>
            </a:r>
          </a:p>
          <a:p>
            <a:pPr lvl="1"/>
            <a:r>
              <a:rPr lang="en-US" altLang="en-US" smtClean="0"/>
              <a:t>Dysentery</a:t>
            </a:r>
          </a:p>
          <a:p>
            <a:pPr lvl="1"/>
            <a:r>
              <a:rPr lang="en-US" altLang="en-US" smtClean="0"/>
              <a:t>Enteritis</a:t>
            </a:r>
          </a:p>
          <a:p>
            <a:pPr lvl="1"/>
            <a:r>
              <a:rPr lang="en-US" altLang="en-US" smtClean="0"/>
              <a:t>Hepatitis B</a:t>
            </a:r>
          </a:p>
          <a:p>
            <a:pPr lvl="1"/>
            <a:r>
              <a:rPr lang="en-US" altLang="en-US" smtClean="0"/>
              <a:t>Giardia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Infectious Disease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Treatment of water before it is discharged into rivers or oceans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Not all water is treated before being released!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Water Sanitation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1" descr="21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68263"/>
            <a:ext cx="8763000" cy="13795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Reducing Water Pollution through Sewage Treatment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5181600"/>
            <a:ext cx="7772400" cy="1252538"/>
          </a:xfrm>
        </p:spPr>
        <p:txBody>
          <a:bodyPr rtlCol="0"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Septic tanks and various levels of sewage treatment can reduce point-source water pollution.</a:t>
            </a:r>
          </a:p>
        </p:txBody>
      </p:sp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7543800" y="6540500"/>
            <a:ext cx="1495425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  <a:cs typeface="+mn-cs"/>
              </a:rPr>
              <a:t>Figure 21-15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1" descr="2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683500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68263"/>
            <a:ext cx="8763000" cy="13795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Reducing Water Pollution through Sewage Treatment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5867400"/>
            <a:ext cx="8458200" cy="596900"/>
          </a:xfrm>
        </p:spPr>
        <p:txBody>
          <a:bodyPr/>
          <a:lstStyle/>
          <a:p>
            <a:r>
              <a:rPr lang="en-US" altLang="en-US" smtClean="0"/>
              <a:t>Primary and Secondary sewage treatment.</a:t>
            </a:r>
          </a:p>
        </p:txBody>
      </p:sp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7543800" y="6540500"/>
            <a:ext cx="1495425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  <a:cs typeface="+mn-cs"/>
              </a:rPr>
              <a:t>Figure 21-16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17416"/>
            <a:ext cx="4233672" cy="319350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6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94457"/>
            <a:ext cx="5080000" cy="3810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343275"/>
            <a:ext cx="4692339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096" y="1828800"/>
            <a:ext cx="6400800" cy="4800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9283" y="1275846"/>
            <a:ext cx="7322718" cy="47439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Point Source:  pollution is discharged from a specific location – drainpipe, ditch, sewer line, factories, oil tankers</a:t>
            </a:r>
          </a:p>
          <a:p>
            <a:endParaRPr lang="en-US" altLang="en-US" smtClean="0"/>
          </a:p>
          <a:p>
            <a:r>
              <a:rPr lang="en-US" altLang="en-US" smtClean="0"/>
              <a:t>Nonpoint Source:  pollution is discharged from a broad area – runoff, parking lots, streets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Point vs. Nonpoint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6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Oxygen Sag Curve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Pollution in Streams and Lakes</a:t>
            </a:r>
            <a:endParaRPr lang="en-US" dirty="0"/>
          </a:p>
        </p:txBody>
      </p:sp>
      <p:pic>
        <p:nvPicPr>
          <p:cNvPr id="20484" name="Picture1" descr="21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7431088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28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4950" y="2010569"/>
            <a:ext cx="6134100" cy="34671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Rubber Duck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0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787" b="7787"/>
          <a:stretch>
            <a:fillRect/>
          </a:stretch>
        </p:blipFill>
        <p:spPr>
          <a:xfrm>
            <a:off x="228600" y="733454"/>
            <a:ext cx="8686800" cy="438912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oceans are connected</a:t>
            </a:r>
          </a:p>
          <a:p>
            <a:r>
              <a:rPr lang="en-US" dirty="0" smtClean="0"/>
              <a:t>Ocean pollution is a world-wide issue, not a local issue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learned: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86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863" y="1481138"/>
            <a:ext cx="7670274" cy="45259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Pacific Garbage Patch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3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National Geographic images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Message in the Waves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4"/>
              </a:rPr>
              <a:t>Proposed Solution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78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3138</TotalTime>
  <Words>934</Words>
  <Application>Microsoft Office PowerPoint</Application>
  <PresentationFormat>On-screen Show (4:3)</PresentationFormat>
  <Paragraphs>185</Paragraphs>
  <Slides>49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ＭＳ Ｐゴシック</vt:lpstr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Water Pollution</vt:lpstr>
      <vt:lpstr>Agriculture </vt:lpstr>
      <vt:lpstr>Industry and Mining</vt:lpstr>
      <vt:lpstr>Causes of Ocean Pollution</vt:lpstr>
      <vt:lpstr>The Rubber Duck Experiment</vt:lpstr>
      <vt:lpstr>PowerPoint Presentation</vt:lpstr>
      <vt:lpstr>What we learned: </vt:lpstr>
      <vt:lpstr>The Great Pacific Garbage Patch</vt:lpstr>
      <vt:lpstr>Case Study:</vt:lpstr>
      <vt:lpstr>Dead Zones</vt:lpstr>
      <vt:lpstr>Oil Pollution in the Ocean</vt:lpstr>
      <vt:lpstr>Oil Spill Clean-up</vt:lpstr>
      <vt:lpstr>BP Gulf Oil Spill</vt:lpstr>
      <vt:lpstr>The Facts</vt:lpstr>
      <vt:lpstr>The area covered</vt:lpstr>
      <vt:lpstr>Effects of the spill</vt:lpstr>
      <vt:lpstr>Why it could have been worse:</vt:lpstr>
      <vt:lpstr>BP Gulf Oil Spill</vt:lpstr>
      <vt:lpstr>PowerPoint Presentation</vt:lpstr>
      <vt:lpstr>The Exxon Valdez Oil Spill</vt:lpstr>
      <vt:lpstr>PowerPoint Presentation</vt:lpstr>
      <vt:lpstr>Difficulties of clean-up </vt:lpstr>
      <vt:lpstr>PowerPoint Presentation</vt:lpstr>
      <vt:lpstr>Recovery</vt:lpstr>
      <vt:lpstr>What happened to Captain Hazelwood?</vt:lpstr>
      <vt:lpstr>PowerPoint Presentation</vt:lpstr>
      <vt:lpstr>River Pollution</vt:lpstr>
      <vt:lpstr>Cuyahoaga River - Ohio</vt:lpstr>
      <vt:lpstr>http://www.cleveland.com/science/index.ssf/2009/06/cuyahoga_river_fire_40_years_a.html</vt:lpstr>
      <vt:lpstr>PowerPoint Presentation</vt:lpstr>
      <vt:lpstr>Clean Water Act of 1972</vt:lpstr>
      <vt:lpstr>China’s rivers</vt:lpstr>
      <vt:lpstr>The Ganges River - India</vt:lpstr>
      <vt:lpstr>The Ganges River – a river of vital importance</vt:lpstr>
      <vt:lpstr>Ganges River</vt:lpstr>
      <vt:lpstr>Polluted water</vt:lpstr>
      <vt:lpstr>Groundwater Pollution</vt:lpstr>
      <vt:lpstr>Aquifer pollutants</vt:lpstr>
      <vt:lpstr>Can we clean the aquifers? </vt:lpstr>
      <vt:lpstr>Infectious Disease </vt:lpstr>
      <vt:lpstr>Water Sanitation</vt:lpstr>
      <vt:lpstr>Reducing Water Pollution through Sewage Treatment</vt:lpstr>
      <vt:lpstr>Reducing Water Pollution through Sewage Treatment</vt:lpstr>
      <vt:lpstr>PowerPoint Presentation</vt:lpstr>
      <vt:lpstr>PowerPoint Presentation</vt:lpstr>
      <vt:lpstr>PowerPoint Presentation</vt:lpstr>
      <vt:lpstr>PowerPoint Presentation</vt:lpstr>
      <vt:lpstr>Point vs. Nonpoint sources</vt:lpstr>
      <vt:lpstr>Pollution in Streams and Lakes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Pollution</dc:title>
  <dc:creator>hmberry</dc:creator>
  <cp:lastModifiedBy>Heather M. Berry</cp:lastModifiedBy>
  <cp:revision>30</cp:revision>
  <dcterms:created xsi:type="dcterms:W3CDTF">2011-03-28T03:06:05Z</dcterms:created>
  <dcterms:modified xsi:type="dcterms:W3CDTF">2016-09-07T18:46:20Z</dcterms:modified>
</cp:coreProperties>
</file>